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Lst>
  <p:notesMasterIdLst>
    <p:notesMasterId r:id="rId55"/>
  </p:notesMasterIdLst>
  <p:sldIdLst>
    <p:sldId id="256" r:id="rId2"/>
    <p:sldId id="257" r:id="rId3"/>
    <p:sldId id="258" r:id="rId4"/>
    <p:sldId id="259" r:id="rId5"/>
    <p:sldId id="321" r:id="rId6"/>
    <p:sldId id="261" r:id="rId7"/>
    <p:sldId id="262" r:id="rId8"/>
    <p:sldId id="263" r:id="rId9"/>
    <p:sldId id="320" r:id="rId10"/>
    <p:sldId id="323" r:id="rId11"/>
    <p:sldId id="265" r:id="rId12"/>
    <p:sldId id="266" r:id="rId13"/>
    <p:sldId id="267" r:id="rId14"/>
    <p:sldId id="268" r:id="rId15"/>
    <p:sldId id="306" r:id="rId16"/>
    <p:sldId id="307" r:id="rId17"/>
    <p:sldId id="308" r:id="rId18"/>
    <p:sldId id="309" r:id="rId19"/>
    <p:sldId id="310" r:id="rId20"/>
    <p:sldId id="317" r:id="rId21"/>
    <p:sldId id="318" r:id="rId22"/>
    <p:sldId id="319" r:id="rId23"/>
    <p:sldId id="276" r:id="rId24"/>
    <p:sldId id="277" r:id="rId25"/>
    <p:sldId id="278" r:id="rId26"/>
    <p:sldId id="279" r:id="rId27"/>
    <p:sldId id="280" r:id="rId28"/>
    <p:sldId id="281" r:id="rId29"/>
    <p:sldId id="324" r:id="rId30"/>
    <p:sldId id="325" r:id="rId31"/>
    <p:sldId id="32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5" r:id="rId54"/>
  </p:sldIdLst>
  <p:sldSz cx="9144000" cy="6858000" type="screen4x3"/>
  <p:notesSz cx="9601200" cy="7315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4" roundtripDataSignature="AMtx7mi/6gcdwZiAfljrsMlW/Wvk2wfxM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a:srgbClr val="7030A0"/>
    <a:srgbClr val="CCEFFC"/>
    <a:srgbClr val="046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33DDE9-AC2A-48E9-A6BD-EA3658451550}">
  <a:tblStyle styleId="{5F33DDE9-AC2A-48E9-A6BD-EA365845155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30"/>
    <p:restoredTop sz="85347"/>
  </p:normalViewPr>
  <p:slideViewPr>
    <p:cSldViewPr snapToGrid="0" snapToObjects="1">
      <p:cViewPr varScale="1">
        <p:scale>
          <a:sx n="152" d="100"/>
          <a:sy n="152" d="100"/>
        </p:scale>
        <p:origin x="2456" y="176"/>
      </p:cViewPr>
      <p:guideLst/>
    </p:cSldViewPr>
  </p:slideViewPr>
  <p:notesTextViewPr>
    <p:cViewPr>
      <p:scale>
        <a:sx n="185" d="100"/>
        <a:sy n="18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4160520" cy="367030"/>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438458" y="2"/>
            <a:ext cx="4160520" cy="367030"/>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948171"/>
            <a:ext cx="4160520" cy="367029"/>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8" name="Google Shape;38;p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5" name="Google Shape;195;p7: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10</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8283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45" name="Google Shape;145;p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52" name="Google Shape;152;p1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60" name="Google Shape;160;p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72" name="Google Shape;172;p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72" name="Google Shape;172;p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3161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72" name="Google Shape;172;p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2577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72" name="Google Shape;172;p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5534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72" name="Google Shape;172;p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6990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72" name="Google Shape;172;p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5522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6" name="Google Shape;46;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5" name="Google Shape;195;p7: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20</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8283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5" name="Google Shape;195;p7: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21</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1458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72" name="Google Shape;172;p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9485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27" name="Google Shape;327;p2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40" name="Google Shape;340;p2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5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59" name="Google Shape;359;p5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5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To be super precise, previously, in the autopilot example, we talked about the bottom being milliseconds. Here, we are talking about clock cycles or time intervals.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The curves here represent some uncertainty about when the change occurs from one clock interval to another clock interval.</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Abstractions are everywhere! Even the clock signal here, is an abstraction. It’s probably one of the lowest level abstractions that we as computer scientists and computer engineers will notice. That this clock signal here is an abstraction. Like, it’s impossible for a voltage to change from 0-5V or from 5-0V instantaneously.</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Efficiency. 20ms vs 1ms, 20ms, absolutely wasted efficiency. Can we distribute the delay somehow, to make it as evenly distributed as possible. </a:t>
            </a:r>
            <a:endParaRPr dirty="0"/>
          </a:p>
        </p:txBody>
      </p:sp>
      <p:sp>
        <p:nvSpPr>
          <p:cNvPr id="382" name="Google Shape;382;p5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6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13" name="Google Shape;413;p6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6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44" name="Google Shape;444;p6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5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80" name="Google Shape;280;p5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3753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5: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4" name="Google Shape;54;p5: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5" name="Google Shape;195;p7: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30</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083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6" name="Google Shape;46;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1943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6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81" name="Google Shape;481;p6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6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30" name="Google Shape;530;p6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6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38" name="Google Shape;538;p6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2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26: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46" name="Google Shape;546;p26: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6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69" name="Google Shape;569;p6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6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76" name="Google Shape;576;p6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6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6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604" name="Google Shape;604;p65: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38</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6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14" name="Google Shape;614;p6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32: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3" name="Google Shape;73;p32: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7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21" name="Google Shape;621;p7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7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29" name="Google Shape;629;p7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7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37" name="Google Shape;637;p7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7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47" name="Google Shape;647;p7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7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54" name="Google Shape;654;p7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7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62" name="Google Shape;662;p7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10ec729b0c0_0_8: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70" name="Google Shape;670;g10ec729b0c0_0_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7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79" name="Google Shape;679;p7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10ec729b0c0_0_16: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89" name="Google Shape;689;g10ec729b0c0_0_1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10ec729b0c0_0_2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96" name="Google Shape;696;g10ec729b0c0_0_2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6" name="Google Shape;46;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47418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8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04" name="Google Shape;704;p8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0ec729b0c0_0_41: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12" name="Google Shape;712;g10ec729b0c0_0_4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7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21" name="Google Shape;721;p7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8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40" name="Google Shape;740;p8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4: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sz="1050" dirty="0">
              <a:highlight>
                <a:srgbClr val="FFFFFF"/>
              </a:highlight>
            </a:endParaRPr>
          </a:p>
        </p:txBody>
      </p:sp>
      <p:sp>
        <p:nvSpPr>
          <p:cNvPr id="99" name="Google Shape;99;p34: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5: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sz="1050" dirty="0">
              <a:highlight>
                <a:srgbClr val="FFFFFF"/>
              </a:highlight>
            </a:endParaRPr>
          </a:p>
        </p:txBody>
      </p:sp>
      <p:sp>
        <p:nvSpPr>
          <p:cNvPr id="115" name="Google Shape;115;p35: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31" name="Google Shape;131;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6" name="Google Shape;46;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360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3"/>
          <p:cNvSpPr/>
          <p:nvPr/>
        </p:nvSpPr>
        <p:spPr>
          <a:xfrm>
            <a:off x="-25" y="235491"/>
            <a:ext cx="9144000" cy="4988560"/>
          </a:xfrm>
          <a:prstGeom prst="rect">
            <a:avLst/>
          </a:prstGeom>
          <a:blipFill rotWithShape="1">
            <a:blip r:embed="rId2">
              <a:alphaModFix/>
            </a:blip>
            <a:tile tx="0" ty="0" sx="80000" sy="80000" flip="none" algn="tl"/>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C00000"/>
              </a:solidFill>
              <a:latin typeface="Calibri"/>
              <a:ea typeface="Calibri"/>
              <a:cs typeface="Calibri"/>
              <a:sym typeface="Calibri"/>
            </a:endParaRPr>
          </a:p>
        </p:txBody>
      </p:sp>
      <p:sp>
        <p:nvSpPr>
          <p:cNvPr id="19" name="Google Shape;19;p23"/>
          <p:cNvSpPr txBox="1">
            <a:spLocks noGrp="1"/>
          </p:cNvSpPr>
          <p:nvPr>
            <p:ph type="ctrTitle"/>
          </p:nvPr>
        </p:nvSpPr>
        <p:spPr>
          <a:xfrm>
            <a:off x="685800" y="2268672"/>
            <a:ext cx="7772400" cy="1467257"/>
          </a:xfrm>
          <a:prstGeom prst="rect">
            <a:avLst/>
          </a:prstGeom>
          <a:noFill/>
          <a:ln>
            <a:noFill/>
          </a:ln>
        </p:spPr>
        <p:txBody>
          <a:bodyPr spcFirstLastPara="1" wrap="square" lIns="91425" tIns="45700" rIns="91425" bIns="45700" anchor="t" anchorCtr="0">
            <a:noAutofit/>
          </a:bodyPr>
          <a:lstStyle>
            <a:lvl1pPr lvl="0" algn="l">
              <a:lnSpc>
                <a:spcPct val="80000"/>
              </a:lnSpc>
              <a:spcBef>
                <a:spcPts val="0"/>
              </a:spcBef>
              <a:spcAft>
                <a:spcPts val="0"/>
              </a:spcAft>
              <a:buSzPts val="1400"/>
              <a:buNone/>
              <a:defRPr sz="6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subTitle" idx="1"/>
          </p:nvPr>
        </p:nvSpPr>
        <p:spPr>
          <a:xfrm>
            <a:off x="685800" y="5374529"/>
            <a:ext cx="7772400" cy="593883"/>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SzPts val="1920"/>
              <a:buNone/>
              <a:defRPr sz="3200" b="0">
                <a:solidFill>
                  <a:schemeClr val="dk1"/>
                </a:solidFill>
                <a:latin typeface="Calibri"/>
                <a:ea typeface="Calibri"/>
                <a:cs typeface="Calibri"/>
                <a:sym typeface="Calibri"/>
              </a:defRPr>
            </a:lvl1pPr>
            <a:lvl2pPr lvl="1" algn="ctr">
              <a:lnSpc>
                <a:spcPct val="100000"/>
              </a:lnSpc>
              <a:spcBef>
                <a:spcPts val="440"/>
              </a:spcBef>
              <a:spcAft>
                <a:spcPts val="0"/>
              </a:spcAft>
              <a:buSzPts val="2420"/>
              <a:buNone/>
              <a:defRPr/>
            </a:lvl2pPr>
            <a:lvl3pPr lvl="2" algn="ctr">
              <a:lnSpc>
                <a:spcPct val="100000"/>
              </a:lnSpc>
              <a:spcBef>
                <a:spcPts val="400"/>
              </a:spcBef>
              <a:spcAft>
                <a:spcPts val="0"/>
              </a:spcAft>
              <a:buSzPts val="1600"/>
              <a:buNone/>
              <a:defRPr/>
            </a:lvl3pPr>
            <a:lvl4pPr lvl="3" algn="ctr">
              <a:lnSpc>
                <a:spcPct val="100000"/>
              </a:lnSpc>
              <a:spcBef>
                <a:spcPts val="400"/>
              </a:spcBef>
              <a:spcAft>
                <a:spcPts val="0"/>
              </a:spcAft>
              <a:buSzPts val="2000"/>
              <a:buFont typeface="Calibri"/>
              <a:buNone/>
              <a:defRPr/>
            </a:lvl4pPr>
            <a:lvl5pPr lvl="4" algn="ctr">
              <a:lnSpc>
                <a:spcPct val="100000"/>
              </a:lnSpc>
              <a:spcBef>
                <a:spcPts val="400"/>
              </a:spcBef>
              <a:spcAft>
                <a:spcPts val="0"/>
              </a:spcAft>
              <a:buSzPts val="2000"/>
              <a:buFont typeface="Calibri"/>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21" name="Google Shape;21;p23"/>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2" name="Google Shape;22;p23"/>
          <p:cNvPicPr preferRelativeResize="0"/>
          <p:nvPr/>
        </p:nvPicPr>
        <p:blipFill rotWithShape="1">
          <a:blip r:embed="rId3">
            <a:alphaModFix/>
          </a:blip>
          <a:srcRect/>
          <a:stretch/>
        </p:blipFill>
        <p:spPr>
          <a:xfrm>
            <a:off x="152400" y="6590918"/>
            <a:ext cx="2150721" cy="169037"/>
          </a:xfrm>
          <a:prstGeom prst="rect">
            <a:avLst/>
          </a:prstGeom>
          <a:noFill/>
          <a:ln>
            <a:noFill/>
          </a:ln>
        </p:spPr>
      </p:pic>
      <p:sp>
        <p:nvSpPr>
          <p:cNvPr id="23" name="Google Shape;23;p23"/>
          <p:cNvSpPr txBox="1"/>
          <p:nvPr/>
        </p:nvSpPr>
        <p:spPr>
          <a:xfrm>
            <a:off x="685800" y="889967"/>
            <a:ext cx="7772400"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3200" b="0" i="0" u="none" strike="noStrike" cap="none" dirty="0">
                <a:solidFill>
                  <a:schemeClr val="lt1"/>
                </a:solidFill>
                <a:latin typeface="Calibri"/>
                <a:ea typeface="Calibri"/>
                <a:cs typeface="Calibri"/>
                <a:sym typeface="Calibri"/>
              </a:rPr>
              <a:t>CSE 390B, Spring 2022</a:t>
            </a:r>
            <a:endParaRPr sz="1400" b="0" i="0" u="none" strike="noStrike" cap="none" dirty="0">
              <a:solidFill>
                <a:srgbClr val="000000"/>
              </a:solidFill>
              <a:latin typeface="Arial"/>
              <a:ea typeface="Arial"/>
              <a:cs typeface="Arial"/>
              <a:sym typeface="Arial"/>
            </a:endParaRPr>
          </a:p>
        </p:txBody>
      </p:sp>
      <p:sp>
        <p:nvSpPr>
          <p:cNvPr id="24" name="Google Shape;24;p23"/>
          <p:cNvSpPr txBox="1"/>
          <p:nvPr/>
        </p:nvSpPr>
        <p:spPr>
          <a:xfrm>
            <a:off x="685800" y="1439089"/>
            <a:ext cx="8252138"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2400" b="0" i="0" u="none" strike="noStrike" cap="none">
                <a:solidFill>
                  <a:schemeClr val="lt1"/>
                </a:solidFill>
                <a:latin typeface="Calibri"/>
                <a:ea typeface="Calibri"/>
                <a:cs typeface="Calibri"/>
                <a:sym typeface="Calibri"/>
              </a:rPr>
              <a:t>Building Academic Success Through Bottom-Up Computing</a:t>
            </a:r>
            <a:endParaRPr sz="1400" b="0" i="0" u="none" strike="noStrike" cap="none">
              <a:solidFill>
                <a:srgbClr val="000000"/>
              </a:solidFill>
              <a:latin typeface="Arial"/>
              <a:ea typeface="Arial"/>
              <a:cs typeface="Arial"/>
              <a:sym typeface="Arial"/>
            </a:endParaRPr>
          </a:p>
        </p:txBody>
      </p:sp>
      <p:sp>
        <p:nvSpPr>
          <p:cNvPr id="13" name="Google Shape;13;p22">
            <a:extLst>
              <a:ext uri="{FF2B5EF4-FFF2-40B4-BE49-F238E27FC236}">
                <a16:creationId xmlns:a16="http://schemas.microsoft.com/office/drawing/2014/main" id="{E80EF768-55AD-E34C-B450-64F4982194E4}"/>
              </a:ext>
            </a:extLst>
          </p:cNvPr>
          <p:cNvSpPr/>
          <p:nvPr userDrawn="1"/>
        </p:nvSpPr>
        <p:spPr>
          <a:xfrm>
            <a:off x="0" y="-227"/>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16" name="Google Shape;16;p22">
            <a:extLst>
              <a:ext uri="{FF2B5EF4-FFF2-40B4-BE49-F238E27FC236}">
                <a16:creationId xmlns:a16="http://schemas.microsoft.com/office/drawing/2014/main" id="{2F356B1B-9703-BD43-8222-6DF31F3BA234}"/>
              </a:ext>
            </a:extLst>
          </p:cNvPr>
          <p:cNvSpPr txBox="1"/>
          <p:nvPr userDrawn="1"/>
        </p:nvSpPr>
        <p:spPr>
          <a:xfrm>
            <a:off x="26376" y="26895"/>
            <a:ext cx="9144000"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5: Bloom’s Taxonomy &amp; Sequential Logic</a:t>
            </a:r>
            <a:endParaRPr sz="1400" b="0" i="0" u="none" strike="noStrike" cap="none" dirty="0">
              <a:solidFill>
                <a:srgbClr val="000000"/>
              </a:solidFill>
              <a:latin typeface="Arial"/>
              <a:ea typeface="Arial"/>
              <a:cs typeface="Arial"/>
              <a:sym typeface="Arial"/>
            </a:endParaRPr>
          </a:p>
        </p:txBody>
      </p:sp>
      <p:pic>
        <p:nvPicPr>
          <p:cNvPr id="14" name="Google Shape;14;p22">
            <a:extLst>
              <a:ext uri="{FF2B5EF4-FFF2-40B4-BE49-F238E27FC236}">
                <a16:creationId xmlns:a16="http://schemas.microsoft.com/office/drawing/2014/main" id="{DC5E4C56-B391-4A46-A216-3BCB412EA3D8}"/>
              </a:ext>
            </a:extLst>
          </p:cNvPr>
          <p:cNvPicPr preferRelativeResize="0"/>
          <p:nvPr userDrawn="1"/>
        </p:nvPicPr>
        <p:blipFill rotWithShape="1">
          <a:blip r:embed="rId4">
            <a:alphaModFix/>
          </a:blip>
          <a:srcRect/>
          <a:stretch/>
        </p:blipFill>
        <p:spPr>
          <a:xfrm>
            <a:off x="26376" y="25115"/>
            <a:ext cx="2150721" cy="169037"/>
          </a:xfrm>
          <a:prstGeom prst="rect">
            <a:avLst/>
          </a:prstGeom>
          <a:noFill/>
          <a:ln>
            <a:noFill/>
          </a:ln>
        </p:spPr>
      </p:pic>
      <p:sp>
        <p:nvSpPr>
          <p:cNvPr id="15" name="Google Shape;15;p22">
            <a:extLst>
              <a:ext uri="{FF2B5EF4-FFF2-40B4-BE49-F238E27FC236}">
                <a16:creationId xmlns:a16="http://schemas.microsoft.com/office/drawing/2014/main" id="{F42546A8-1ED5-9944-8EE3-D5F05CC4D922}"/>
              </a:ext>
            </a:extLst>
          </p:cNvPr>
          <p:cNvSpPr txBox="1"/>
          <p:nvPr userDrawn="1"/>
        </p:nvSpPr>
        <p:spPr>
          <a:xfrm>
            <a:off x="7394931" y="27701"/>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Spring 2022</a:t>
            </a:r>
            <a:endParaRPr sz="11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lvl="0" indent="-360680" algn="l">
              <a:lnSpc>
                <a:spcPct val="110000"/>
              </a:lnSpc>
              <a:spcBef>
                <a:spcPts val="440"/>
              </a:spcBef>
              <a:spcAft>
                <a:spcPts val="0"/>
              </a:spcAft>
              <a:buSzPts val="2080"/>
              <a:buFont typeface="Noto Sans Symbols"/>
              <a:buChar char="❖"/>
              <a:defRPr sz="2600" b="0"/>
            </a:lvl1pPr>
            <a:lvl2pPr marL="914400" lvl="1" indent="-382269" algn="l">
              <a:lnSpc>
                <a:spcPct val="110000"/>
              </a:lnSpc>
              <a:spcBef>
                <a:spcPts val="24"/>
              </a:spcBef>
              <a:spcAft>
                <a:spcPts val="0"/>
              </a:spcAft>
              <a:buSzPts val="2420"/>
              <a:buFont typeface="Noto Sans Symbols"/>
              <a:buChar char="▪"/>
              <a:defRPr sz="2200"/>
            </a:lvl2pPr>
            <a:lvl3pPr marL="1371600" lvl="2" indent="-368300" algn="l">
              <a:lnSpc>
                <a:spcPct val="110000"/>
              </a:lnSpc>
              <a:spcBef>
                <a:spcPts val="0"/>
              </a:spcBef>
              <a:spcAft>
                <a:spcPts val="0"/>
              </a:spcAft>
              <a:buSzPts val="2200"/>
              <a:buFont typeface="Arial"/>
              <a:buChar char="•"/>
              <a:defRPr/>
            </a:lvl3pPr>
            <a:lvl4pPr marL="1828800" lvl="3" indent="-342900" algn="l">
              <a:lnSpc>
                <a:spcPct val="100000"/>
              </a:lnSpc>
              <a:spcBef>
                <a:spcPts val="1200"/>
              </a:spcBef>
              <a:spcAft>
                <a:spcPts val="0"/>
              </a:spcAft>
              <a:buSzPts val="1800"/>
              <a:buFont typeface="Calibri"/>
              <a:buChar char="–"/>
              <a:defRPr sz="1800"/>
            </a:lvl4pPr>
            <a:lvl5pPr marL="2286000" lvl="4" indent="-342900" algn="l">
              <a:lnSpc>
                <a:spcPct val="100000"/>
              </a:lnSpc>
              <a:spcBef>
                <a:spcPts val="360"/>
              </a:spcBef>
              <a:spcAft>
                <a:spcPts val="0"/>
              </a:spcAft>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2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ollEverywhere">
  <p:cSld name="PollEverywhere">
    <p:spTree>
      <p:nvGrpSpPr>
        <p:cNvPr id="1" name="Shape 29"/>
        <p:cNvGrpSpPr/>
        <p:nvPr/>
      </p:nvGrpSpPr>
      <p:grpSpPr>
        <a:xfrm>
          <a:off x="0" y="0"/>
          <a:ext cx="0" cy="0"/>
          <a:chOff x="0" y="0"/>
          <a:chExt cx="0" cy="0"/>
        </a:xfrm>
      </p:grpSpPr>
      <p:sp>
        <p:nvSpPr>
          <p:cNvPr id="30" name="Google Shape;30;p25"/>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1" name="Google Shape;31;p25"/>
          <p:cNvSpPr/>
          <p:nvPr/>
        </p:nvSpPr>
        <p:spPr>
          <a:xfrm>
            <a:off x="0" y="206019"/>
            <a:ext cx="9144000" cy="1063981"/>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pic>
        <p:nvPicPr>
          <p:cNvPr id="32" name="Google Shape;32;p25"/>
          <p:cNvPicPr preferRelativeResize="0"/>
          <p:nvPr/>
        </p:nvPicPr>
        <p:blipFill rotWithShape="1">
          <a:blip r:embed="rId2">
            <a:alphaModFix/>
          </a:blip>
          <a:srcRect t="14966" b="14963"/>
          <a:stretch/>
        </p:blipFill>
        <p:spPr>
          <a:xfrm>
            <a:off x="241553" y="479874"/>
            <a:ext cx="3692944" cy="601177"/>
          </a:xfrm>
          <a:prstGeom prst="rect">
            <a:avLst/>
          </a:prstGeom>
          <a:noFill/>
          <a:ln>
            <a:noFill/>
          </a:ln>
        </p:spPr>
      </p:pic>
      <p:sp>
        <p:nvSpPr>
          <p:cNvPr id="33" name="Google Shape;33;p25" descr="Respond at https://pollev.com/cse390b. Options are:&#10;a) To grade you on whether or not you get the questions we ask correct&#10;b) to aid your learning by giving you a chance to practice applying the material we are covering&#10;c) to take attendance&#10;d) I'm not sure" title="Why are we using Poll Everywhere in lectures?"/>
          <p:cNvSpPr txBox="1">
            <a:spLocks noGrp="1"/>
          </p:cNvSpPr>
          <p:nvPr>
            <p:ph type="title"/>
          </p:nvPr>
        </p:nvSpPr>
        <p:spPr>
          <a:xfrm>
            <a:off x="377550" y="1598386"/>
            <a:ext cx="8388900" cy="111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5"/>
          <p:cNvSpPr txBox="1">
            <a:spLocks noGrp="1"/>
          </p:cNvSpPr>
          <p:nvPr>
            <p:ph type="body" idx="1"/>
          </p:nvPr>
        </p:nvSpPr>
        <p:spPr>
          <a:xfrm>
            <a:off x="377550" y="2888543"/>
            <a:ext cx="8366125" cy="4972050"/>
          </a:xfrm>
          <a:prstGeom prst="rect">
            <a:avLst/>
          </a:prstGeom>
          <a:noFill/>
          <a:ln>
            <a:noFill/>
          </a:ln>
        </p:spPr>
        <p:txBody>
          <a:bodyPr spcFirstLastPara="1" wrap="square" lIns="91425" tIns="45700" rIns="91425" bIns="45700" anchor="t" anchorCtr="0">
            <a:noAutofit/>
          </a:bodyPr>
          <a:lstStyle>
            <a:lvl1pPr marL="457200" lvl="0" indent="-327660" algn="l">
              <a:lnSpc>
                <a:spcPct val="100000"/>
              </a:lnSpc>
              <a:spcBef>
                <a:spcPts val="520"/>
              </a:spcBef>
              <a:spcAft>
                <a:spcPts val="0"/>
              </a:spcAft>
              <a:buSzPts val="1560"/>
              <a:buChar char="❖"/>
              <a:defRPr/>
            </a:lvl1pPr>
            <a:lvl2pPr marL="914400" lvl="1" indent="-382269" algn="l">
              <a:lnSpc>
                <a:spcPct val="100000"/>
              </a:lnSpc>
              <a:spcBef>
                <a:spcPts val="440"/>
              </a:spcBef>
              <a:spcAft>
                <a:spcPts val="0"/>
              </a:spcAft>
              <a:buSzPts val="2420"/>
              <a:buChar char="▪"/>
              <a:defRPr/>
            </a:lvl2pPr>
            <a:lvl3pPr marL="1371600" lvl="2" indent="-330200" algn="l">
              <a:lnSpc>
                <a:spcPct val="100000"/>
              </a:lnSpc>
              <a:spcBef>
                <a:spcPts val="400"/>
              </a:spcBef>
              <a:spcAft>
                <a:spcPts val="0"/>
              </a:spcAft>
              <a:buSzPts val="16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5" name="Google Shape;35;p25"/>
          <p:cNvSpPr/>
          <p:nvPr/>
        </p:nvSpPr>
        <p:spPr>
          <a:xfrm>
            <a:off x="4944291" y="540630"/>
            <a:ext cx="3958156" cy="479667"/>
          </a:xfrm>
          <a:prstGeom prst="roundRect">
            <a:avLst>
              <a:gd name="adj" fmla="val 16667"/>
            </a:avLst>
          </a:prstGeom>
          <a:solidFill>
            <a:srgbClr val="714E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Vote at https://pollev.com/cse390b</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74090" y="371182"/>
            <a:ext cx="8388910" cy="762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endParaRPr dirty="0"/>
          </a:p>
        </p:txBody>
      </p:sp>
      <p:sp>
        <p:nvSpPr>
          <p:cNvPr id="11" name="Google Shape;11;p2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3" name="Google Shape;13;p22">
            <a:extLst>
              <a:ext uri="{FF2B5EF4-FFF2-40B4-BE49-F238E27FC236}">
                <a16:creationId xmlns:a16="http://schemas.microsoft.com/office/drawing/2014/main" id="{7E2E1F65-186D-0E49-84E6-19B475B409AE}"/>
              </a:ext>
            </a:extLst>
          </p:cNvPr>
          <p:cNvSpPr/>
          <p:nvPr userDrawn="1"/>
        </p:nvSpPr>
        <p:spPr>
          <a:xfrm>
            <a:off x="0" y="-227"/>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14" name="Google Shape;16;p22">
            <a:extLst>
              <a:ext uri="{FF2B5EF4-FFF2-40B4-BE49-F238E27FC236}">
                <a16:creationId xmlns:a16="http://schemas.microsoft.com/office/drawing/2014/main" id="{7538E156-36EA-D547-91AE-669C6BBF7C8E}"/>
              </a:ext>
            </a:extLst>
          </p:cNvPr>
          <p:cNvSpPr txBox="1"/>
          <p:nvPr userDrawn="1"/>
        </p:nvSpPr>
        <p:spPr>
          <a:xfrm>
            <a:off x="26376" y="26895"/>
            <a:ext cx="9144000"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5: Bloom’s Taxonomy &amp; Sequential Logic</a:t>
            </a:r>
            <a:endParaRPr sz="1400" b="0" i="0" u="none" strike="noStrike" cap="none" dirty="0">
              <a:solidFill>
                <a:srgbClr val="000000"/>
              </a:solidFill>
              <a:latin typeface="Arial"/>
              <a:ea typeface="Arial"/>
              <a:cs typeface="Arial"/>
              <a:sym typeface="Arial"/>
            </a:endParaRPr>
          </a:p>
        </p:txBody>
      </p:sp>
      <p:pic>
        <p:nvPicPr>
          <p:cNvPr id="15" name="Google Shape;14;p22">
            <a:extLst>
              <a:ext uri="{FF2B5EF4-FFF2-40B4-BE49-F238E27FC236}">
                <a16:creationId xmlns:a16="http://schemas.microsoft.com/office/drawing/2014/main" id="{F3A78692-0DA4-3045-8FDB-1D56ADA031D3}"/>
              </a:ext>
            </a:extLst>
          </p:cNvPr>
          <p:cNvPicPr preferRelativeResize="0"/>
          <p:nvPr userDrawn="1"/>
        </p:nvPicPr>
        <p:blipFill rotWithShape="1">
          <a:blip r:embed="rId5">
            <a:alphaModFix/>
          </a:blip>
          <a:srcRect/>
          <a:stretch/>
        </p:blipFill>
        <p:spPr>
          <a:xfrm>
            <a:off x="26376" y="25115"/>
            <a:ext cx="2150721" cy="169037"/>
          </a:xfrm>
          <a:prstGeom prst="rect">
            <a:avLst/>
          </a:prstGeom>
          <a:noFill/>
          <a:ln>
            <a:noFill/>
          </a:ln>
        </p:spPr>
      </p:pic>
      <p:sp>
        <p:nvSpPr>
          <p:cNvPr id="16" name="Google Shape;15;p22">
            <a:extLst>
              <a:ext uri="{FF2B5EF4-FFF2-40B4-BE49-F238E27FC236}">
                <a16:creationId xmlns:a16="http://schemas.microsoft.com/office/drawing/2014/main" id="{F3E2CA49-873B-8A45-B2D9-BFBADEC571D3}"/>
              </a:ext>
            </a:extLst>
          </p:cNvPr>
          <p:cNvSpPr txBox="1"/>
          <p:nvPr userDrawn="1"/>
        </p:nvSpPr>
        <p:spPr>
          <a:xfrm>
            <a:off x="7394931" y="27701"/>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Spring 2022</a:t>
            </a:r>
            <a:endParaRPr sz="1100" b="0" i="0" u="none" strike="noStrike" cap="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ollev.com/cse390b"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courses.cs.washington.edu/courses/cse390b/22sp/readings/r6_Storing%20Data%20Using%20Memory.html"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685800" y="2499153"/>
            <a:ext cx="8044543" cy="2107682"/>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b="0" dirty="0"/>
              <a:t>Bloom’s Taxonomy &amp;</a:t>
            </a:r>
            <a:br>
              <a:rPr lang="en-US" b="0" dirty="0"/>
            </a:br>
            <a:r>
              <a:rPr lang="en-US" b="0" dirty="0"/>
              <a:t>Sequential Logic</a:t>
            </a:r>
            <a:endParaRPr sz="2400" i="1" dirty="0"/>
          </a:p>
        </p:txBody>
      </p:sp>
      <p:sp>
        <p:nvSpPr>
          <p:cNvPr id="8" name="Google Shape;41;p1">
            <a:extLst>
              <a:ext uri="{FF2B5EF4-FFF2-40B4-BE49-F238E27FC236}">
                <a16:creationId xmlns:a16="http://schemas.microsoft.com/office/drawing/2014/main" id="{D284B620-F69D-014B-B663-9A7E14627388}"/>
              </a:ext>
            </a:extLst>
          </p:cNvPr>
          <p:cNvSpPr txBox="1">
            <a:spLocks noGrp="1"/>
          </p:cNvSpPr>
          <p:nvPr>
            <p:ph type="subTitle" idx="1"/>
          </p:nvPr>
        </p:nvSpPr>
        <p:spPr>
          <a:xfrm>
            <a:off x="685800" y="5224130"/>
            <a:ext cx="7772400" cy="1633870"/>
          </a:xfrm>
          <a:prstGeom prst="rect">
            <a:avLst/>
          </a:prstGeom>
          <a:noFill/>
          <a:ln>
            <a:noFill/>
          </a:ln>
        </p:spPr>
        <p:txBody>
          <a:bodyPr spcFirstLastPara="1" wrap="square" lIns="91425" tIns="45700" rIns="91425" bIns="45700" anchor="ctr" anchorCtr="0">
            <a:noAutofit/>
          </a:bodyPr>
          <a:lstStyle/>
          <a:p>
            <a:pPr marL="0" lvl="0" indent="0">
              <a:spcBef>
                <a:spcPts val="0"/>
              </a:spcBef>
              <a:buSzPts val="1440"/>
            </a:pPr>
            <a:r>
              <a:rPr lang="en-US" sz="2400" dirty="0"/>
              <a:t>Bloom’s Taxonomy, Cornell Note Taking Method, Representing Time in Hardware, Sequential Logic</a:t>
            </a:r>
          </a:p>
          <a:p>
            <a:pPr marL="0" lvl="0" indent="0" algn="l" rtl="0">
              <a:lnSpc>
                <a:spcPct val="100000"/>
              </a:lnSpc>
              <a:spcBef>
                <a:spcPts val="0"/>
              </a:spcBef>
              <a:spcAft>
                <a:spcPts val="0"/>
              </a:spcAft>
              <a:buSzPts val="1440"/>
              <a:buNone/>
            </a:pP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 name="Google Shape;198;p7">
            <a:extLst>
              <a:ext uri="{FF2B5EF4-FFF2-40B4-BE49-F238E27FC236}">
                <a16:creationId xmlns:a16="http://schemas.microsoft.com/office/drawing/2014/main" id="{6C694559-29B8-8749-B4EE-CAC3ACF5568C}"/>
              </a:ext>
            </a:extLst>
          </p:cNvPr>
          <p:cNvSpPr txBox="1">
            <a:spLocks/>
          </p:cNvSpPr>
          <p:nvPr/>
        </p:nvSpPr>
        <p:spPr>
          <a:xfrm>
            <a:off x="374090" y="1486855"/>
            <a:ext cx="8388910" cy="12715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r>
              <a:rPr lang="en-US" sz="2600" dirty="0"/>
              <a:t>Which of the following statements about sequential logic is FALSE?</a:t>
            </a:r>
          </a:p>
        </p:txBody>
      </p:sp>
      <p:sp>
        <p:nvSpPr>
          <p:cNvPr id="197" name="Google Shape;197;p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10</a:t>
            </a:fld>
            <a:endParaRPr/>
          </a:p>
        </p:txBody>
      </p:sp>
      <p:sp>
        <p:nvSpPr>
          <p:cNvPr id="7" name="Google Shape;199;p7">
            <a:extLst>
              <a:ext uri="{FF2B5EF4-FFF2-40B4-BE49-F238E27FC236}">
                <a16:creationId xmlns:a16="http://schemas.microsoft.com/office/drawing/2014/main" id="{4FFCC09C-21E9-C44B-8888-7164231F8602}"/>
              </a:ext>
            </a:extLst>
          </p:cNvPr>
          <p:cNvSpPr txBox="1">
            <a:spLocks/>
          </p:cNvSpPr>
          <p:nvPr/>
        </p:nvSpPr>
        <p:spPr>
          <a:xfrm>
            <a:off x="396875" y="2422933"/>
            <a:ext cx="8366125" cy="49720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pPr marL="610870" indent="-514350">
              <a:buSzPts val="2600"/>
              <a:buFont typeface="Arial"/>
              <a:buAutoNum type="alphaUcPeriod"/>
            </a:pPr>
            <a:r>
              <a:rPr lang="en-US" dirty="0">
                <a:solidFill>
                  <a:srgbClr val="FF9A01"/>
                </a:solidFill>
              </a:rPr>
              <a:t>We represent time with a clock signal that alternates between high and low signals</a:t>
            </a:r>
            <a:endParaRPr lang="en-US" dirty="0"/>
          </a:p>
          <a:p>
            <a:pPr marL="610870" indent="-514350">
              <a:buSzPts val="2600"/>
              <a:buFont typeface="Arial"/>
              <a:buAutoNum type="alphaUcPeriod"/>
            </a:pPr>
            <a:r>
              <a:rPr lang="en-US" dirty="0">
                <a:solidFill>
                  <a:srgbClr val="00B050"/>
                </a:solidFill>
              </a:rPr>
              <a:t>The DFF allows us to reuse outputs as inputs in a circuit</a:t>
            </a:r>
          </a:p>
          <a:p>
            <a:pPr marL="610870" indent="-514350">
              <a:buSzPts val="2600"/>
              <a:buFont typeface="Arial"/>
              <a:buAutoNum type="alphaUcPeriod"/>
            </a:pPr>
            <a:r>
              <a:rPr lang="en-US" dirty="0">
                <a:solidFill>
                  <a:srgbClr val="FF329A"/>
                </a:solidFill>
              </a:rPr>
              <a:t>The outputs for a DFF at time t=2 is determined by the inputs at time t=3</a:t>
            </a:r>
          </a:p>
          <a:p>
            <a:pPr marL="610870" indent="-514350">
              <a:buSzPts val="2600"/>
              <a:buFont typeface="Arial"/>
              <a:buAutoNum type="alphaUcPeriod"/>
            </a:pPr>
            <a:r>
              <a:rPr lang="en-US" dirty="0">
                <a:solidFill>
                  <a:srgbClr val="00B0F0"/>
                </a:solidFill>
              </a:rPr>
              <a:t>Sequential logic is important because it addresses slight delays caused in circuit gates</a:t>
            </a:r>
          </a:p>
          <a:p>
            <a:pPr marL="610870" indent="-514350">
              <a:buSzPts val="2600"/>
              <a:buFont typeface="Arial"/>
              <a:buAutoNum type="alphaUcPeriod"/>
            </a:pPr>
            <a:r>
              <a:rPr lang="en-US" dirty="0">
                <a:solidFill>
                  <a:srgbClr val="9A6533"/>
                </a:solidFill>
              </a:rPr>
              <a:t>We’re lost…</a:t>
            </a:r>
            <a:endParaRPr lang="en-US" dirty="0"/>
          </a:p>
        </p:txBody>
      </p:sp>
    </p:spTree>
    <p:extLst>
      <p:ext uri="{BB962C8B-B14F-4D97-AF65-F5344CB8AC3E}">
        <p14:creationId xmlns:p14="http://schemas.microsoft.com/office/powerpoint/2010/main" val="1173981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Combinational vs. Sequential Logic</a:t>
            </a:r>
            <a:endParaRPr/>
          </a:p>
        </p:txBody>
      </p:sp>
      <p:sp>
        <p:nvSpPr>
          <p:cNvPr id="148" name="Google Shape;148;p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So far, we have ignored “time” in our circuits</a:t>
            </a:r>
            <a:endParaRPr/>
          </a:p>
          <a:p>
            <a:pPr marL="347472" lvl="0" indent="-215392" algn="l" rtl="0">
              <a:lnSpc>
                <a:spcPct val="110000"/>
              </a:lnSpc>
              <a:spcBef>
                <a:spcPts val="440"/>
              </a:spcBef>
              <a:spcAft>
                <a:spcPts val="0"/>
              </a:spcAft>
              <a:buSzPts val="2080"/>
              <a:buFont typeface="Noto Sans Symbols"/>
              <a:buNone/>
            </a:pPr>
            <a:endParaRPr/>
          </a:p>
          <a:p>
            <a:pPr marL="347472" lvl="0" indent="-347472" algn="l" rtl="0">
              <a:lnSpc>
                <a:spcPct val="110000"/>
              </a:lnSpc>
              <a:spcBef>
                <a:spcPts val="440"/>
              </a:spcBef>
              <a:spcAft>
                <a:spcPts val="0"/>
              </a:spcAft>
              <a:buSzPts val="2080"/>
              <a:buFont typeface="Noto Sans Symbols"/>
              <a:buChar char="❖"/>
            </a:pPr>
            <a:r>
              <a:rPr lang="en-US"/>
              <a:t>Our chips use </a:t>
            </a:r>
            <a:r>
              <a:rPr lang="en-US" b="1"/>
              <a:t>combinational logic</a:t>
            </a:r>
            <a:endParaRPr/>
          </a:p>
          <a:p>
            <a:pPr marL="640080" lvl="1" indent="-283464" algn="l" rtl="0">
              <a:lnSpc>
                <a:spcPct val="110000"/>
              </a:lnSpc>
              <a:spcBef>
                <a:spcPts val="24"/>
              </a:spcBef>
              <a:spcAft>
                <a:spcPts val="0"/>
              </a:spcAft>
              <a:buSzPts val="2420"/>
              <a:buChar char="▪"/>
            </a:pPr>
            <a:r>
              <a:rPr lang="en-US"/>
              <a:t>When given inputs, the chip computes its output instantaneously</a:t>
            </a:r>
            <a:endParaRPr/>
          </a:p>
          <a:p>
            <a:pPr marL="640080" lvl="1" indent="-283464" algn="l" rtl="0">
              <a:lnSpc>
                <a:spcPct val="110000"/>
              </a:lnSpc>
              <a:spcBef>
                <a:spcPts val="24"/>
              </a:spcBef>
              <a:spcAft>
                <a:spcPts val="0"/>
              </a:spcAft>
              <a:buSzPts val="2420"/>
              <a:buChar char="▪"/>
            </a:pPr>
            <a:r>
              <a:rPr lang="en-US"/>
              <a:t>The output is a function of the current inputs, with no memory of previous events</a:t>
            </a:r>
            <a:endParaRPr/>
          </a:p>
          <a:p>
            <a:pPr marL="347472" lvl="0" indent="-215392" algn="l" rtl="0">
              <a:lnSpc>
                <a:spcPct val="110000"/>
              </a:lnSpc>
              <a:spcBef>
                <a:spcPts val="440"/>
              </a:spcBef>
              <a:spcAft>
                <a:spcPts val="0"/>
              </a:spcAft>
              <a:buSzPts val="2080"/>
              <a:buFont typeface="Noto Sans Symbols"/>
              <a:buNone/>
            </a:pPr>
            <a:endParaRPr/>
          </a:p>
          <a:p>
            <a:pPr marL="347472" lvl="0" indent="-347472" algn="l" rtl="0">
              <a:lnSpc>
                <a:spcPct val="110000"/>
              </a:lnSpc>
              <a:spcBef>
                <a:spcPts val="440"/>
              </a:spcBef>
              <a:spcAft>
                <a:spcPts val="0"/>
              </a:spcAft>
              <a:buSzPts val="2080"/>
              <a:buFont typeface="Noto Sans Symbols"/>
              <a:buChar char="❖"/>
            </a:pPr>
            <a:r>
              <a:rPr lang="en-US"/>
              <a:t>Today, we’ll start exploring what happens when we consider time, ultimately building to </a:t>
            </a:r>
            <a:r>
              <a:rPr lang="en-US" b="1"/>
              <a:t>sequential logic</a:t>
            </a:r>
            <a:endParaRPr/>
          </a:p>
          <a:p>
            <a:pPr marL="347472" lvl="0" indent="-215392" algn="l" rtl="0">
              <a:lnSpc>
                <a:spcPct val="110000"/>
              </a:lnSpc>
              <a:spcBef>
                <a:spcPts val="440"/>
              </a:spcBef>
              <a:spcAft>
                <a:spcPts val="0"/>
              </a:spcAft>
              <a:buSzPts val="2080"/>
              <a:buFont typeface="Noto Sans Symbols"/>
              <a:buNone/>
            </a:pPr>
            <a:endParaRPr/>
          </a:p>
        </p:txBody>
      </p:sp>
      <p:sp>
        <p:nvSpPr>
          <p:cNvPr id="149" name="Google Shape;149;p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Why Consider Time Now?</a:t>
            </a:r>
            <a:endParaRPr/>
          </a:p>
        </p:txBody>
      </p:sp>
      <p:sp>
        <p:nvSpPr>
          <p:cNvPr id="155" name="Google Shape;155;p1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Needed for our </a:t>
            </a:r>
            <a:r>
              <a:rPr lang="en-US" b="1" dirty="0"/>
              <a:t>abstraction</a:t>
            </a:r>
            <a:endParaRPr b="1" dirty="0"/>
          </a:p>
          <a:p>
            <a:pPr marL="640080" lvl="1" indent="-283464" algn="l" rtl="0">
              <a:lnSpc>
                <a:spcPct val="110000"/>
              </a:lnSpc>
              <a:spcBef>
                <a:spcPts val="24"/>
              </a:spcBef>
              <a:spcAft>
                <a:spcPts val="0"/>
              </a:spcAft>
              <a:buSzPts val="2420"/>
              <a:buChar char="▪"/>
            </a:pPr>
            <a:r>
              <a:rPr lang="en-US" dirty="0"/>
              <a:t>We need to talk about hardware maintaining state for memory</a:t>
            </a:r>
            <a:endParaRPr dirty="0"/>
          </a:p>
          <a:p>
            <a:pPr marL="640080" lvl="1" indent="-283464" algn="l" rtl="0">
              <a:lnSpc>
                <a:spcPct val="110000"/>
              </a:lnSpc>
              <a:spcBef>
                <a:spcPts val="24"/>
              </a:spcBef>
              <a:spcAft>
                <a:spcPts val="0"/>
              </a:spcAft>
              <a:buSzPts val="2420"/>
              <a:buChar char="▪"/>
            </a:pPr>
            <a:r>
              <a:rPr lang="en-US" dirty="0"/>
              <a:t>We need vocabulary to talk about time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Needed for our </a:t>
            </a:r>
            <a:r>
              <a:rPr lang="en-US" b="1" dirty="0"/>
              <a:t>implementation</a:t>
            </a:r>
            <a:endParaRPr b="1" dirty="0"/>
          </a:p>
          <a:p>
            <a:pPr marL="640080" lvl="1" indent="-283464" algn="l" rtl="0">
              <a:lnSpc>
                <a:spcPct val="110000"/>
              </a:lnSpc>
              <a:spcBef>
                <a:spcPts val="24"/>
              </a:spcBef>
              <a:spcAft>
                <a:spcPts val="0"/>
              </a:spcAft>
              <a:buSzPts val="2420"/>
              <a:buChar char="▪"/>
            </a:pPr>
            <a:r>
              <a:rPr lang="en-US" dirty="0"/>
              <a:t>Physical implementations of chips cannot be instantaneous</a:t>
            </a:r>
            <a:endParaRPr dirty="0"/>
          </a:p>
          <a:p>
            <a:pPr marL="640080" lvl="1" indent="-283464" algn="l" rtl="0">
              <a:lnSpc>
                <a:spcPct val="110000"/>
              </a:lnSpc>
              <a:spcBef>
                <a:spcPts val="24"/>
              </a:spcBef>
              <a:spcAft>
                <a:spcPts val="0"/>
              </a:spcAft>
              <a:buSzPts val="2420"/>
              <a:buChar char="▪"/>
            </a:pPr>
            <a:r>
              <a:rPr lang="en-US" dirty="0"/>
              <a:t>We need to account for physical delays in signal propagation</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56" name="Google Shape;156;p1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12</a:t>
            </a:fld>
            <a:endParaRPr/>
          </a:p>
        </p:txBody>
      </p:sp>
      <p:pic>
        <p:nvPicPr>
          <p:cNvPr id="157" name="Google Shape;157;p10" descr="Stock image of a circuit chip, meant to convey the sense of reality that this slide is focusing on"/>
          <p:cNvPicPr preferRelativeResize="0"/>
          <p:nvPr/>
        </p:nvPicPr>
        <p:blipFill rotWithShape="1">
          <a:blip r:embed="rId3">
            <a:alphaModFix/>
          </a:blip>
          <a:srcRect/>
          <a:stretch/>
        </p:blipFill>
        <p:spPr>
          <a:xfrm>
            <a:off x="4885508" y="4645750"/>
            <a:ext cx="3039291" cy="18995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lvl="0"/>
            <a:r>
              <a:rPr lang="en-US" dirty="0"/>
              <a:t>Autopilot Control Circuit Example</a:t>
            </a:r>
            <a:endParaRPr dirty="0"/>
          </a:p>
        </p:txBody>
      </p:sp>
      <p:sp>
        <p:nvSpPr>
          <p:cNvPr id="163" name="Google Shape;163;p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Char char="❖"/>
            </a:pPr>
            <a:r>
              <a:rPr lang="en-US" dirty="0"/>
              <a:t>Consider this autopilot control circuit:</a:t>
            </a:r>
            <a:endParaRPr dirty="0"/>
          </a:p>
          <a:p>
            <a:pPr marL="649224" lvl="1" indent="-283464" algn="l" rtl="0">
              <a:lnSpc>
                <a:spcPct val="110000"/>
              </a:lnSpc>
              <a:spcBef>
                <a:spcPts val="24"/>
              </a:spcBef>
              <a:spcAft>
                <a:spcPts val="0"/>
              </a:spcAft>
              <a:buSzPts val="2420"/>
              <a:buChar char="▪"/>
            </a:pPr>
            <a:r>
              <a:rPr lang="en-US" dirty="0"/>
              <a:t>Either the pilot or copilot is flying at any time</a:t>
            </a:r>
            <a:endParaRPr dirty="0"/>
          </a:p>
          <a:p>
            <a:pPr marL="649224" lvl="1" indent="-283464" algn="l" rtl="0">
              <a:lnSpc>
                <a:spcPct val="110000"/>
              </a:lnSpc>
              <a:spcBef>
                <a:spcPts val="24"/>
              </a:spcBef>
              <a:spcAft>
                <a:spcPts val="0"/>
              </a:spcAft>
              <a:buSzPts val="2420"/>
              <a:buChar char="▪"/>
            </a:pPr>
            <a:r>
              <a:rPr lang="en-US" dirty="0"/>
              <a:t>The pilot and copilot can separately request autopilot</a:t>
            </a:r>
            <a:endParaRPr dirty="0"/>
          </a:p>
          <a:p>
            <a:pPr marL="649224" lvl="1" indent="-283464" algn="l" rtl="0">
              <a:lnSpc>
                <a:spcPct val="110000"/>
              </a:lnSpc>
              <a:spcBef>
                <a:spcPts val="24"/>
              </a:spcBef>
              <a:spcAft>
                <a:spcPts val="0"/>
              </a:spcAft>
              <a:buSzPts val="2420"/>
              <a:buChar char="▪"/>
            </a:pPr>
            <a:r>
              <a:rPr lang="en-US" dirty="0"/>
              <a:t>Only the person flying can request autopilot</a:t>
            </a:r>
            <a:endParaRPr dirty="0"/>
          </a:p>
          <a:p>
            <a:pPr marL="804672" lvl="1" indent="-193802" algn="l" rtl="0">
              <a:lnSpc>
                <a:spcPct val="110000"/>
              </a:lnSpc>
              <a:spcBef>
                <a:spcPts val="24"/>
              </a:spcBef>
              <a:spcAft>
                <a:spcPts val="0"/>
              </a:spcAft>
              <a:buSzPts val="2420"/>
              <a:buNone/>
            </a:pPr>
            <a:endParaRPr dirty="0"/>
          </a:p>
          <a:p>
            <a:pPr marL="347472" lvl="0" indent="-215392" algn="l" rtl="0">
              <a:lnSpc>
                <a:spcPct val="110000"/>
              </a:lnSpc>
              <a:spcBef>
                <a:spcPts val="440"/>
              </a:spcBef>
              <a:spcAft>
                <a:spcPts val="0"/>
              </a:spcAft>
              <a:buSzPts val="2080"/>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64" name="Google Shape;164;p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13</a:t>
            </a:fld>
            <a:endParaRPr/>
          </a:p>
        </p:txBody>
      </p:sp>
      <p:sp>
        <p:nvSpPr>
          <p:cNvPr id="165" name="Google Shape;165;p2"/>
          <p:cNvSpPr txBox="1"/>
          <p:nvPr/>
        </p:nvSpPr>
        <p:spPr>
          <a:xfrm>
            <a:off x="520772" y="3313012"/>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Copilot Autopilot Request</a:t>
            </a:r>
            <a:endParaRPr sz="1400" b="0" i="0" u="none" strike="noStrike" cap="none">
              <a:solidFill>
                <a:srgbClr val="000000"/>
              </a:solidFill>
              <a:latin typeface="Arial"/>
              <a:ea typeface="Arial"/>
              <a:cs typeface="Arial"/>
              <a:sym typeface="Arial"/>
            </a:endParaRPr>
          </a:p>
        </p:txBody>
      </p:sp>
      <p:sp>
        <p:nvSpPr>
          <p:cNvPr id="166" name="Google Shape;166;p2"/>
          <p:cNvSpPr txBox="1"/>
          <p:nvPr/>
        </p:nvSpPr>
        <p:spPr>
          <a:xfrm>
            <a:off x="520772" y="4877126"/>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Autopilot Request</a:t>
            </a:r>
            <a:endParaRPr sz="1400" b="0" i="0" u="none" strike="noStrike" cap="none">
              <a:solidFill>
                <a:srgbClr val="000000"/>
              </a:solidFill>
              <a:latin typeface="Arial"/>
              <a:ea typeface="Arial"/>
              <a:cs typeface="Arial"/>
              <a:sym typeface="Arial"/>
            </a:endParaRPr>
          </a:p>
        </p:txBody>
      </p:sp>
      <p:sp>
        <p:nvSpPr>
          <p:cNvPr id="167" name="Google Shape;167;p2"/>
          <p:cNvSpPr txBox="1"/>
          <p:nvPr/>
        </p:nvSpPr>
        <p:spPr>
          <a:xfrm>
            <a:off x="520772" y="4105802"/>
            <a:ext cx="2249703"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flying?</a:t>
            </a:r>
            <a:endParaRPr sz="1400" b="0" i="0" u="none" strike="noStrike" cap="none">
              <a:solidFill>
                <a:srgbClr val="000000"/>
              </a:solidFill>
              <a:latin typeface="Arial"/>
              <a:ea typeface="Arial"/>
              <a:cs typeface="Arial"/>
              <a:sym typeface="Arial"/>
            </a:endParaRPr>
          </a:p>
        </p:txBody>
      </p:sp>
      <p:sp>
        <p:nvSpPr>
          <p:cNvPr id="168" name="Google Shape;168;p2"/>
          <p:cNvSpPr txBox="1"/>
          <p:nvPr/>
        </p:nvSpPr>
        <p:spPr>
          <a:xfrm>
            <a:off x="6880420" y="4080077"/>
            <a:ext cx="17064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030A0"/>
                </a:solidFill>
                <a:latin typeface="Calibri"/>
                <a:ea typeface="Calibri"/>
                <a:cs typeface="Calibri"/>
                <a:sym typeface="Calibri"/>
              </a:rPr>
              <a:t>Autopilot Engaged</a:t>
            </a:r>
            <a:endParaRPr sz="1400" b="0" i="0" u="none" strike="noStrike" cap="none">
              <a:solidFill>
                <a:srgbClr val="000000"/>
              </a:solidFill>
              <a:latin typeface="Arial"/>
              <a:ea typeface="Arial"/>
              <a:cs typeface="Arial"/>
              <a:sym typeface="Arial"/>
            </a:endParaRPr>
          </a:p>
        </p:txBody>
      </p:sp>
      <p:pic>
        <p:nvPicPr>
          <p:cNvPr id="169" name="Google Shape;169;p2" descr="Diagram&#10;&#10;Description automatically generated"/>
          <p:cNvPicPr preferRelativeResize="0"/>
          <p:nvPr/>
        </p:nvPicPr>
        <p:blipFill rotWithShape="1">
          <a:blip r:embed="rId3">
            <a:alphaModFix/>
          </a:blip>
          <a:srcRect/>
          <a:stretch/>
        </p:blipFill>
        <p:spPr>
          <a:xfrm>
            <a:off x="2771131" y="3352851"/>
            <a:ext cx="4109289" cy="17922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lvl="0"/>
            <a:r>
              <a:rPr lang="en-US" dirty="0"/>
              <a:t>Autopilot Control Circuit Example</a:t>
            </a:r>
            <a:endParaRPr dirty="0"/>
          </a:p>
        </p:txBody>
      </p:sp>
      <p:sp>
        <p:nvSpPr>
          <p:cNvPr id="175" name="Google Shape;175;p3"/>
          <p:cNvSpPr txBox="1">
            <a:spLocks noGrp="1"/>
          </p:cNvSpPr>
          <p:nvPr>
            <p:ph type="body" idx="1"/>
          </p:nvPr>
        </p:nvSpPr>
        <p:spPr>
          <a:xfrm>
            <a:off x="396875" y="1362075"/>
            <a:ext cx="8366125" cy="5236078"/>
          </a:xfrm>
          <a:prstGeom prst="rect">
            <a:avLst/>
          </a:prstGeom>
          <a:noFill/>
          <a:ln>
            <a:noFill/>
          </a:ln>
        </p:spPr>
        <p:txBody>
          <a:bodyPr spcFirstLastPara="1" wrap="square" lIns="91425" tIns="45700" rIns="91425" bIns="45700" anchor="t" anchorCtr="0">
            <a:noAutofit/>
          </a:bodyPr>
          <a:lstStyle/>
          <a:p>
            <a:pPr marL="347472" lvl="0" indent="-347472"/>
            <a:r>
              <a:rPr lang="en-US" dirty="0"/>
              <a:t>Consider this autopilot control circuit:</a:t>
            </a:r>
          </a:p>
          <a:p>
            <a:pPr marL="649224" lvl="1" indent="-283464"/>
            <a:r>
              <a:rPr lang="en-US" dirty="0"/>
              <a:t>Either the pilot or copilot is flying at any time</a:t>
            </a:r>
          </a:p>
          <a:p>
            <a:pPr marL="649224" lvl="1" indent="-283464"/>
            <a:r>
              <a:rPr lang="en-US" dirty="0"/>
              <a:t>The pilot and copilot can separately request autopilot</a:t>
            </a:r>
          </a:p>
          <a:p>
            <a:pPr marL="649224" lvl="1" indent="-283464"/>
            <a:r>
              <a:rPr lang="en-US" dirty="0"/>
              <a:t>Only the person flying can request autopilot</a:t>
            </a:r>
          </a:p>
          <a:p>
            <a:pPr marL="804672" lvl="1" indent="-193802" algn="l" rtl="0">
              <a:lnSpc>
                <a:spcPct val="110000"/>
              </a:lnSpc>
              <a:spcBef>
                <a:spcPts val="24"/>
              </a:spcBef>
              <a:spcAft>
                <a:spcPts val="0"/>
              </a:spcAft>
              <a:buSzPts val="2420"/>
              <a:buNone/>
            </a:pPr>
            <a:endParaRPr dirty="0"/>
          </a:p>
          <a:p>
            <a:pPr marL="347472" lvl="0" indent="-215392" algn="l" rtl="0">
              <a:lnSpc>
                <a:spcPct val="110000"/>
              </a:lnSpc>
              <a:spcBef>
                <a:spcPts val="440"/>
              </a:spcBef>
              <a:spcAft>
                <a:spcPts val="0"/>
              </a:spcAft>
              <a:buSzPts val="2080"/>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Char char="❖"/>
            </a:pPr>
            <a:r>
              <a:rPr lang="en-US" dirty="0"/>
              <a:t>Let’s assume every logic gate takes </a:t>
            </a:r>
            <a:r>
              <a:rPr lang="en-US" dirty="0">
                <a:latin typeface="Courier New"/>
                <a:ea typeface="Courier New"/>
                <a:cs typeface="Courier New"/>
                <a:sym typeface="Courier New"/>
              </a:rPr>
              <a:t>1ms</a:t>
            </a:r>
            <a:r>
              <a:rPr lang="en-US" dirty="0"/>
              <a:t> to compute</a:t>
            </a:r>
            <a:endParaRPr dirty="0"/>
          </a:p>
          <a:p>
            <a:pPr marL="649224" lvl="1" indent="-283464" algn="l" rtl="0">
              <a:lnSpc>
                <a:spcPct val="110000"/>
              </a:lnSpc>
              <a:spcBef>
                <a:spcPts val="24"/>
              </a:spcBef>
              <a:spcAft>
                <a:spcPts val="0"/>
              </a:spcAft>
              <a:buSzPts val="2420"/>
              <a:buChar char="▪"/>
            </a:pPr>
            <a:r>
              <a:rPr lang="en-US" dirty="0"/>
              <a:t>For example, if an input changes at </a:t>
            </a:r>
            <a:r>
              <a:rPr lang="en-US" dirty="0">
                <a:latin typeface="Courier New"/>
                <a:ea typeface="Courier New"/>
                <a:cs typeface="Courier New"/>
                <a:sym typeface="Courier New"/>
              </a:rPr>
              <a:t>t=4ms</a:t>
            </a:r>
            <a:r>
              <a:rPr lang="en-US" dirty="0"/>
              <a:t>, the gate will only output the new result at </a:t>
            </a:r>
            <a:r>
              <a:rPr lang="en-US" dirty="0">
                <a:latin typeface="Courier New"/>
                <a:ea typeface="Courier New"/>
                <a:cs typeface="Courier New"/>
                <a:sym typeface="Courier New"/>
              </a:rPr>
              <a:t>t=5ms</a:t>
            </a:r>
            <a:endParaRPr dirty="0"/>
          </a:p>
          <a:p>
            <a:pPr marL="347472" lvl="0" indent="-215392" algn="l" rtl="0">
              <a:lnSpc>
                <a:spcPct val="110000"/>
              </a:lnSpc>
              <a:spcBef>
                <a:spcPts val="440"/>
              </a:spcBef>
              <a:spcAft>
                <a:spcPts val="0"/>
              </a:spcAft>
              <a:buSzPts val="2080"/>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76" name="Google Shape;176;p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14</a:t>
            </a:fld>
            <a:endParaRPr/>
          </a:p>
        </p:txBody>
      </p:sp>
      <p:sp>
        <p:nvSpPr>
          <p:cNvPr id="177" name="Google Shape;177;p3"/>
          <p:cNvSpPr txBox="1"/>
          <p:nvPr/>
        </p:nvSpPr>
        <p:spPr>
          <a:xfrm>
            <a:off x="520772" y="3313012"/>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Copilot Autopilot Request</a:t>
            </a:r>
            <a:endParaRPr sz="1400" b="0" i="0" u="none" strike="noStrike" cap="none">
              <a:solidFill>
                <a:srgbClr val="000000"/>
              </a:solidFill>
              <a:latin typeface="Arial"/>
              <a:ea typeface="Arial"/>
              <a:cs typeface="Arial"/>
              <a:sym typeface="Arial"/>
            </a:endParaRPr>
          </a:p>
        </p:txBody>
      </p:sp>
      <p:sp>
        <p:nvSpPr>
          <p:cNvPr id="178" name="Google Shape;178;p3"/>
          <p:cNvSpPr txBox="1"/>
          <p:nvPr/>
        </p:nvSpPr>
        <p:spPr>
          <a:xfrm>
            <a:off x="520772" y="4877126"/>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Autopilot Request</a:t>
            </a:r>
            <a:endParaRPr sz="1400" b="0" i="0" u="none" strike="noStrike" cap="none">
              <a:solidFill>
                <a:srgbClr val="000000"/>
              </a:solidFill>
              <a:latin typeface="Arial"/>
              <a:ea typeface="Arial"/>
              <a:cs typeface="Arial"/>
              <a:sym typeface="Arial"/>
            </a:endParaRPr>
          </a:p>
        </p:txBody>
      </p:sp>
      <p:sp>
        <p:nvSpPr>
          <p:cNvPr id="179" name="Google Shape;179;p3"/>
          <p:cNvSpPr txBox="1"/>
          <p:nvPr/>
        </p:nvSpPr>
        <p:spPr>
          <a:xfrm>
            <a:off x="520772" y="4105802"/>
            <a:ext cx="2249703"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flying?</a:t>
            </a:r>
            <a:endParaRPr sz="1400" b="0" i="0" u="none" strike="noStrike" cap="none">
              <a:solidFill>
                <a:srgbClr val="000000"/>
              </a:solidFill>
              <a:latin typeface="Arial"/>
              <a:ea typeface="Arial"/>
              <a:cs typeface="Arial"/>
              <a:sym typeface="Arial"/>
            </a:endParaRPr>
          </a:p>
        </p:txBody>
      </p:sp>
      <p:sp>
        <p:nvSpPr>
          <p:cNvPr id="180" name="Google Shape;180;p3"/>
          <p:cNvSpPr txBox="1"/>
          <p:nvPr/>
        </p:nvSpPr>
        <p:spPr>
          <a:xfrm>
            <a:off x="6880420" y="4080077"/>
            <a:ext cx="17064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030A0"/>
                </a:solidFill>
                <a:latin typeface="Calibri"/>
                <a:ea typeface="Calibri"/>
                <a:cs typeface="Calibri"/>
                <a:sym typeface="Calibri"/>
              </a:rPr>
              <a:t>Autopilot Engaged</a:t>
            </a:r>
            <a:endParaRPr sz="1400" b="0" i="0" u="none" strike="noStrike" cap="none">
              <a:solidFill>
                <a:srgbClr val="000000"/>
              </a:solidFill>
              <a:latin typeface="Arial"/>
              <a:ea typeface="Arial"/>
              <a:cs typeface="Arial"/>
              <a:sym typeface="Arial"/>
            </a:endParaRPr>
          </a:p>
        </p:txBody>
      </p:sp>
      <p:pic>
        <p:nvPicPr>
          <p:cNvPr id="181" name="Google Shape;181;p3" descr="Diagram&#10;&#10;Description automatically generated"/>
          <p:cNvPicPr preferRelativeResize="0"/>
          <p:nvPr/>
        </p:nvPicPr>
        <p:blipFill rotWithShape="1">
          <a:blip r:embed="rId3">
            <a:alphaModFix/>
          </a:blip>
          <a:srcRect/>
          <a:stretch/>
        </p:blipFill>
        <p:spPr>
          <a:xfrm>
            <a:off x="2771131" y="3352851"/>
            <a:ext cx="4109289" cy="17922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Autopilot Control Circuit Example</a:t>
            </a:r>
            <a:endParaRPr dirty="0"/>
          </a:p>
        </p:txBody>
      </p:sp>
      <p:sp>
        <p:nvSpPr>
          <p:cNvPr id="176" name="Google Shape;176;p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15</a:t>
            </a:fld>
            <a:endParaRPr/>
          </a:p>
        </p:txBody>
      </p:sp>
      <p:graphicFrame>
        <p:nvGraphicFramePr>
          <p:cNvPr id="12" name="Google Shape;188;p13">
            <a:extLst>
              <a:ext uri="{FF2B5EF4-FFF2-40B4-BE49-F238E27FC236}">
                <a16:creationId xmlns:a16="http://schemas.microsoft.com/office/drawing/2014/main" id="{BC6D3E33-6FB0-C542-BA60-CBECF1A29DDB}"/>
              </a:ext>
            </a:extLst>
          </p:cNvPr>
          <p:cNvGraphicFramePr/>
          <p:nvPr>
            <p:extLst>
              <p:ext uri="{D42A27DB-BD31-4B8C-83A1-F6EECF244321}">
                <p14:modId xmlns:p14="http://schemas.microsoft.com/office/powerpoint/2010/main" val="3903059191"/>
              </p:ext>
            </p:extLst>
          </p:nvPr>
        </p:nvGraphicFramePr>
        <p:xfrm>
          <a:off x="1066799" y="3204752"/>
          <a:ext cx="6778450" cy="3200470"/>
        </p:xfrm>
        <a:graphic>
          <a:graphicData uri="http://schemas.openxmlformats.org/drawingml/2006/table">
            <a:tbl>
              <a:tblPr>
                <a:noFill/>
                <a:tableStyleId>{5F33DDE9-AC2A-48E9-A6BD-EA3658451550}</a:tableStyleId>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13" name="Google Shape;189;p13">
            <a:extLst>
              <a:ext uri="{FF2B5EF4-FFF2-40B4-BE49-F238E27FC236}">
                <a16:creationId xmlns:a16="http://schemas.microsoft.com/office/drawing/2014/main" id="{EBC4F677-3DED-CD41-9AE7-54ADAE10A41E}"/>
              </a:ext>
            </a:extLst>
          </p:cNvPr>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14" name="Google Shape;190;p13">
            <a:extLst>
              <a:ext uri="{FF2B5EF4-FFF2-40B4-BE49-F238E27FC236}">
                <a16:creationId xmlns:a16="http://schemas.microsoft.com/office/drawing/2014/main" id="{972AF452-5BD8-4342-AEA7-0BE735AD7566}"/>
              </a:ext>
            </a:extLst>
          </p:cNvPr>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15" name="Google Shape;191;p13">
            <a:extLst>
              <a:ext uri="{FF2B5EF4-FFF2-40B4-BE49-F238E27FC236}">
                <a16:creationId xmlns:a16="http://schemas.microsoft.com/office/drawing/2014/main" id="{5E48165E-0919-9445-9331-FB83489F8957}"/>
              </a:ext>
            </a:extLst>
          </p:cNvPr>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16" name="Google Shape;192;p13">
            <a:extLst>
              <a:ext uri="{FF2B5EF4-FFF2-40B4-BE49-F238E27FC236}">
                <a16:creationId xmlns:a16="http://schemas.microsoft.com/office/drawing/2014/main" id="{E07B5226-9D79-A243-8FA2-6C6136AD7A8F}"/>
              </a:ext>
            </a:extLst>
          </p:cNvPr>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17" name="Google Shape;193;p13">
            <a:extLst>
              <a:ext uri="{FF2B5EF4-FFF2-40B4-BE49-F238E27FC236}">
                <a16:creationId xmlns:a16="http://schemas.microsoft.com/office/drawing/2014/main" id="{C2B49A5F-E605-5F45-8C75-C86A9442EDA9}"/>
              </a:ext>
            </a:extLst>
          </p:cNvPr>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18" name="Google Shape;194;p13">
            <a:extLst>
              <a:ext uri="{FF2B5EF4-FFF2-40B4-BE49-F238E27FC236}">
                <a16:creationId xmlns:a16="http://schemas.microsoft.com/office/drawing/2014/main" id="{185E4DC9-B0F4-6E4F-96CB-E47923CB6165}"/>
              </a:ext>
            </a:extLst>
          </p:cNvPr>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19" name="Google Shape;195;p13">
            <a:extLst>
              <a:ext uri="{FF2B5EF4-FFF2-40B4-BE49-F238E27FC236}">
                <a16:creationId xmlns:a16="http://schemas.microsoft.com/office/drawing/2014/main" id="{1BBFE06C-B5D9-8B49-82D3-D29F57889774}"/>
              </a:ext>
            </a:extLst>
          </p:cNvPr>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sp>
        <p:nvSpPr>
          <p:cNvPr id="20" name="Google Shape;196;p13">
            <a:extLst>
              <a:ext uri="{FF2B5EF4-FFF2-40B4-BE49-F238E27FC236}">
                <a16:creationId xmlns:a16="http://schemas.microsoft.com/office/drawing/2014/main" id="{025FA271-3F28-5E48-BD24-09BA53E43B1C}"/>
              </a:ext>
            </a:extLst>
          </p:cNvPr>
          <p:cNvSpPr txBox="1"/>
          <p:nvPr/>
        </p:nvSpPr>
        <p:spPr>
          <a:xfrm>
            <a:off x="627390" y="1151498"/>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Copilot Autopilot Request</a:t>
            </a:r>
            <a:endParaRPr sz="1400" b="0" i="0" u="none" strike="noStrike" cap="none">
              <a:solidFill>
                <a:srgbClr val="000000"/>
              </a:solidFill>
              <a:latin typeface="Arial"/>
              <a:ea typeface="Arial"/>
              <a:cs typeface="Arial"/>
              <a:sym typeface="Arial"/>
            </a:endParaRPr>
          </a:p>
        </p:txBody>
      </p:sp>
      <p:sp>
        <p:nvSpPr>
          <p:cNvPr id="21" name="Google Shape;197;p13">
            <a:extLst>
              <a:ext uri="{FF2B5EF4-FFF2-40B4-BE49-F238E27FC236}">
                <a16:creationId xmlns:a16="http://schemas.microsoft.com/office/drawing/2014/main" id="{84CB48E8-853C-F04F-9F1A-D0CD537BC9AD}"/>
              </a:ext>
            </a:extLst>
          </p:cNvPr>
          <p:cNvSpPr txBox="1"/>
          <p:nvPr/>
        </p:nvSpPr>
        <p:spPr>
          <a:xfrm>
            <a:off x="627390" y="2715612"/>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Autopilot Request</a:t>
            </a:r>
            <a:endParaRPr sz="1400" b="0" i="0" u="none" strike="noStrike" cap="none">
              <a:solidFill>
                <a:srgbClr val="000000"/>
              </a:solidFill>
              <a:latin typeface="Arial"/>
              <a:ea typeface="Arial"/>
              <a:cs typeface="Arial"/>
              <a:sym typeface="Arial"/>
            </a:endParaRPr>
          </a:p>
        </p:txBody>
      </p:sp>
      <p:sp>
        <p:nvSpPr>
          <p:cNvPr id="22" name="Google Shape;198;p13">
            <a:extLst>
              <a:ext uri="{FF2B5EF4-FFF2-40B4-BE49-F238E27FC236}">
                <a16:creationId xmlns:a16="http://schemas.microsoft.com/office/drawing/2014/main" id="{E6E5A81B-C25C-3A45-B700-07C192E0C5AB}"/>
              </a:ext>
            </a:extLst>
          </p:cNvPr>
          <p:cNvSpPr txBox="1"/>
          <p:nvPr/>
        </p:nvSpPr>
        <p:spPr>
          <a:xfrm>
            <a:off x="627390" y="1944288"/>
            <a:ext cx="2249703"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dirty="0">
                <a:solidFill>
                  <a:srgbClr val="009972"/>
                </a:solidFill>
                <a:latin typeface="Calibri"/>
                <a:ea typeface="Calibri"/>
                <a:cs typeface="Calibri"/>
                <a:sym typeface="Calibri"/>
              </a:rPr>
              <a:t>Pilot Flying?</a:t>
            </a:r>
            <a:endParaRPr sz="1400" b="0" i="0" u="none" strike="noStrike" cap="none" dirty="0">
              <a:solidFill>
                <a:srgbClr val="000000"/>
              </a:solidFill>
              <a:latin typeface="Arial"/>
              <a:ea typeface="Arial"/>
              <a:cs typeface="Arial"/>
              <a:sym typeface="Arial"/>
            </a:endParaRPr>
          </a:p>
        </p:txBody>
      </p:sp>
      <p:sp>
        <p:nvSpPr>
          <p:cNvPr id="23" name="Google Shape;199;p13">
            <a:extLst>
              <a:ext uri="{FF2B5EF4-FFF2-40B4-BE49-F238E27FC236}">
                <a16:creationId xmlns:a16="http://schemas.microsoft.com/office/drawing/2014/main" id="{3F65125E-5520-9A4F-A26D-83608E12D262}"/>
              </a:ext>
            </a:extLst>
          </p:cNvPr>
          <p:cNvSpPr txBox="1"/>
          <p:nvPr/>
        </p:nvSpPr>
        <p:spPr>
          <a:xfrm>
            <a:off x="6987038" y="1918563"/>
            <a:ext cx="17064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030A0"/>
                </a:solidFill>
                <a:latin typeface="Calibri"/>
                <a:ea typeface="Calibri"/>
                <a:cs typeface="Calibri"/>
                <a:sym typeface="Calibri"/>
              </a:rPr>
              <a:t>Autopilot Engaged</a:t>
            </a:r>
            <a:endParaRPr sz="1400" b="0" i="0" u="none" strike="noStrike" cap="none">
              <a:solidFill>
                <a:srgbClr val="000000"/>
              </a:solidFill>
              <a:latin typeface="Arial"/>
              <a:ea typeface="Arial"/>
              <a:cs typeface="Arial"/>
              <a:sym typeface="Arial"/>
            </a:endParaRPr>
          </a:p>
        </p:txBody>
      </p:sp>
      <p:pic>
        <p:nvPicPr>
          <p:cNvPr id="24" name="Google Shape;200;p13" descr="Diagram&#10;&#10;Description automatically generated">
            <a:extLst>
              <a:ext uri="{FF2B5EF4-FFF2-40B4-BE49-F238E27FC236}">
                <a16:creationId xmlns:a16="http://schemas.microsoft.com/office/drawing/2014/main" id="{7836AF03-6775-2E42-AC24-2DC528376EE5}"/>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spTree>
    <p:extLst>
      <p:ext uri="{BB962C8B-B14F-4D97-AF65-F5344CB8AC3E}">
        <p14:creationId xmlns:p14="http://schemas.microsoft.com/office/powerpoint/2010/main" val="2323820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Autopilot Control Circuit Example</a:t>
            </a:r>
            <a:endParaRPr dirty="0"/>
          </a:p>
        </p:txBody>
      </p:sp>
      <p:sp>
        <p:nvSpPr>
          <p:cNvPr id="176" name="Google Shape;176;p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16</a:t>
            </a:fld>
            <a:endParaRPr/>
          </a:p>
        </p:txBody>
      </p:sp>
      <p:graphicFrame>
        <p:nvGraphicFramePr>
          <p:cNvPr id="12" name="Google Shape;188;p13">
            <a:extLst>
              <a:ext uri="{FF2B5EF4-FFF2-40B4-BE49-F238E27FC236}">
                <a16:creationId xmlns:a16="http://schemas.microsoft.com/office/drawing/2014/main" id="{BC6D3E33-6FB0-C542-BA60-CBECF1A29DDB}"/>
              </a:ext>
            </a:extLst>
          </p:cNvPr>
          <p:cNvGraphicFramePr/>
          <p:nvPr/>
        </p:nvGraphicFramePr>
        <p:xfrm>
          <a:off x="1066799" y="3204752"/>
          <a:ext cx="6778450" cy="3200470"/>
        </p:xfrm>
        <a:graphic>
          <a:graphicData uri="http://schemas.openxmlformats.org/drawingml/2006/table">
            <a:tbl>
              <a:tblPr>
                <a:noFill/>
                <a:tableStyleId>{5F33DDE9-AC2A-48E9-A6BD-EA3658451550}</a:tableStyleId>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1</a:t>
                      </a:r>
                      <a:endParaRPr sz="1400" u="none" strike="noStrike" cap="none" dirty="0">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13" name="Google Shape;189;p13">
            <a:extLst>
              <a:ext uri="{FF2B5EF4-FFF2-40B4-BE49-F238E27FC236}">
                <a16:creationId xmlns:a16="http://schemas.microsoft.com/office/drawing/2014/main" id="{EBC4F677-3DED-CD41-9AE7-54ADAE10A41E}"/>
              </a:ext>
            </a:extLst>
          </p:cNvPr>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14" name="Google Shape;190;p13">
            <a:extLst>
              <a:ext uri="{FF2B5EF4-FFF2-40B4-BE49-F238E27FC236}">
                <a16:creationId xmlns:a16="http://schemas.microsoft.com/office/drawing/2014/main" id="{972AF452-5BD8-4342-AEA7-0BE735AD7566}"/>
              </a:ext>
            </a:extLst>
          </p:cNvPr>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15" name="Google Shape;191;p13">
            <a:extLst>
              <a:ext uri="{FF2B5EF4-FFF2-40B4-BE49-F238E27FC236}">
                <a16:creationId xmlns:a16="http://schemas.microsoft.com/office/drawing/2014/main" id="{5E48165E-0919-9445-9331-FB83489F8957}"/>
              </a:ext>
            </a:extLst>
          </p:cNvPr>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16" name="Google Shape;192;p13">
            <a:extLst>
              <a:ext uri="{FF2B5EF4-FFF2-40B4-BE49-F238E27FC236}">
                <a16:creationId xmlns:a16="http://schemas.microsoft.com/office/drawing/2014/main" id="{E07B5226-9D79-A243-8FA2-6C6136AD7A8F}"/>
              </a:ext>
            </a:extLst>
          </p:cNvPr>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17" name="Google Shape;193;p13">
            <a:extLst>
              <a:ext uri="{FF2B5EF4-FFF2-40B4-BE49-F238E27FC236}">
                <a16:creationId xmlns:a16="http://schemas.microsoft.com/office/drawing/2014/main" id="{C2B49A5F-E605-5F45-8C75-C86A9442EDA9}"/>
              </a:ext>
            </a:extLst>
          </p:cNvPr>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18" name="Google Shape;194;p13">
            <a:extLst>
              <a:ext uri="{FF2B5EF4-FFF2-40B4-BE49-F238E27FC236}">
                <a16:creationId xmlns:a16="http://schemas.microsoft.com/office/drawing/2014/main" id="{185E4DC9-B0F4-6E4F-96CB-E47923CB6165}"/>
              </a:ext>
            </a:extLst>
          </p:cNvPr>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19" name="Google Shape;195;p13">
            <a:extLst>
              <a:ext uri="{FF2B5EF4-FFF2-40B4-BE49-F238E27FC236}">
                <a16:creationId xmlns:a16="http://schemas.microsoft.com/office/drawing/2014/main" id="{1BBFE06C-B5D9-8B49-82D3-D29F57889774}"/>
              </a:ext>
            </a:extLst>
          </p:cNvPr>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sp>
        <p:nvSpPr>
          <p:cNvPr id="20" name="Google Shape;196;p13">
            <a:extLst>
              <a:ext uri="{FF2B5EF4-FFF2-40B4-BE49-F238E27FC236}">
                <a16:creationId xmlns:a16="http://schemas.microsoft.com/office/drawing/2014/main" id="{025FA271-3F28-5E48-BD24-09BA53E43B1C}"/>
              </a:ext>
            </a:extLst>
          </p:cNvPr>
          <p:cNvSpPr txBox="1"/>
          <p:nvPr/>
        </p:nvSpPr>
        <p:spPr>
          <a:xfrm>
            <a:off x="627390" y="1151498"/>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Copilot Autopilot Request</a:t>
            </a:r>
            <a:endParaRPr sz="1400" b="0" i="0" u="none" strike="noStrike" cap="none">
              <a:solidFill>
                <a:srgbClr val="000000"/>
              </a:solidFill>
              <a:latin typeface="Arial"/>
              <a:ea typeface="Arial"/>
              <a:cs typeface="Arial"/>
              <a:sym typeface="Arial"/>
            </a:endParaRPr>
          </a:p>
        </p:txBody>
      </p:sp>
      <p:sp>
        <p:nvSpPr>
          <p:cNvPr id="21" name="Google Shape;197;p13">
            <a:extLst>
              <a:ext uri="{FF2B5EF4-FFF2-40B4-BE49-F238E27FC236}">
                <a16:creationId xmlns:a16="http://schemas.microsoft.com/office/drawing/2014/main" id="{84CB48E8-853C-F04F-9F1A-D0CD537BC9AD}"/>
              </a:ext>
            </a:extLst>
          </p:cNvPr>
          <p:cNvSpPr txBox="1"/>
          <p:nvPr/>
        </p:nvSpPr>
        <p:spPr>
          <a:xfrm>
            <a:off x="627390" y="2715612"/>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Autopilot Request</a:t>
            </a:r>
            <a:endParaRPr sz="1400" b="0" i="0" u="none" strike="noStrike" cap="none">
              <a:solidFill>
                <a:srgbClr val="000000"/>
              </a:solidFill>
              <a:latin typeface="Arial"/>
              <a:ea typeface="Arial"/>
              <a:cs typeface="Arial"/>
              <a:sym typeface="Arial"/>
            </a:endParaRPr>
          </a:p>
        </p:txBody>
      </p:sp>
      <p:sp>
        <p:nvSpPr>
          <p:cNvPr id="22" name="Google Shape;198;p13">
            <a:extLst>
              <a:ext uri="{FF2B5EF4-FFF2-40B4-BE49-F238E27FC236}">
                <a16:creationId xmlns:a16="http://schemas.microsoft.com/office/drawing/2014/main" id="{E6E5A81B-C25C-3A45-B700-07C192E0C5AB}"/>
              </a:ext>
            </a:extLst>
          </p:cNvPr>
          <p:cNvSpPr txBox="1"/>
          <p:nvPr/>
        </p:nvSpPr>
        <p:spPr>
          <a:xfrm>
            <a:off x="627390" y="1944288"/>
            <a:ext cx="2249703"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dirty="0">
                <a:solidFill>
                  <a:srgbClr val="009972"/>
                </a:solidFill>
                <a:latin typeface="Calibri"/>
                <a:ea typeface="Calibri"/>
                <a:cs typeface="Calibri"/>
                <a:sym typeface="Calibri"/>
              </a:rPr>
              <a:t>Pilot Flying?</a:t>
            </a:r>
            <a:endParaRPr sz="1400" b="0" i="0" u="none" strike="noStrike" cap="none" dirty="0">
              <a:solidFill>
                <a:srgbClr val="000000"/>
              </a:solidFill>
              <a:latin typeface="Arial"/>
              <a:ea typeface="Arial"/>
              <a:cs typeface="Arial"/>
              <a:sym typeface="Arial"/>
            </a:endParaRPr>
          </a:p>
        </p:txBody>
      </p:sp>
      <p:sp>
        <p:nvSpPr>
          <p:cNvPr id="23" name="Google Shape;199;p13">
            <a:extLst>
              <a:ext uri="{FF2B5EF4-FFF2-40B4-BE49-F238E27FC236}">
                <a16:creationId xmlns:a16="http://schemas.microsoft.com/office/drawing/2014/main" id="{3F65125E-5520-9A4F-A26D-83608E12D262}"/>
              </a:ext>
            </a:extLst>
          </p:cNvPr>
          <p:cNvSpPr txBox="1"/>
          <p:nvPr/>
        </p:nvSpPr>
        <p:spPr>
          <a:xfrm>
            <a:off x="6987038" y="1918563"/>
            <a:ext cx="17064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030A0"/>
                </a:solidFill>
                <a:latin typeface="Calibri"/>
                <a:ea typeface="Calibri"/>
                <a:cs typeface="Calibri"/>
                <a:sym typeface="Calibri"/>
              </a:rPr>
              <a:t>Autopilot Engaged</a:t>
            </a:r>
            <a:endParaRPr sz="1400" b="0" i="0" u="none" strike="noStrike" cap="none">
              <a:solidFill>
                <a:srgbClr val="000000"/>
              </a:solidFill>
              <a:latin typeface="Arial"/>
              <a:ea typeface="Arial"/>
              <a:cs typeface="Arial"/>
              <a:sym typeface="Arial"/>
            </a:endParaRPr>
          </a:p>
        </p:txBody>
      </p:sp>
      <p:pic>
        <p:nvPicPr>
          <p:cNvPr id="24" name="Google Shape;200;p13" descr="Diagram&#10;&#10;Description automatically generated">
            <a:extLst>
              <a:ext uri="{FF2B5EF4-FFF2-40B4-BE49-F238E27FC236}">
                <a16:creationId xmlns:a16="http://schemas.microsoft.com/office/drawing/2014/main" id="{7836AF03-6775-2E42-AC24-2DC528376EE5}"/>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sp>
        <p:nvSpPr>
          <p:cNvPr id="25" name="Google Shape;208;p14">
            <a:extLst>
              <a:ext uri="{FF2B5EF4-FFF2-40B4-BE49-F238E27FC236}">
                <a16:creationId xmlns:a16="http://schemas.microsoft.com/office/drawing/2014/main" id="{9A862F70-E627-5A4C-B932-FBA6CC5FD774}"/>
              </a:ext>
            </a:extLst>
          </p:cNvPr>
          <p:cNvSpPr/>
          <p:nvPr/>
        </p:nvSpPr>
        <p:spPr>
          <a:xfrm>
            <a:off x="2932386" y="4495196"/>
            <a:ext cx="1093349" cy="522838"/>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FF0000"/>
                </a:solidFill>
                <a:latin typeface="Courier New" panose="02070309020205020404" pitchFamily="49" charset="0"/>
                <a:cs typeface="Courier New" panose="02070309020205020404" pitchFamily="49" charset="0"/>
                <a:sym typeface="Arial"/>
              </a:rPr>
              <a:t>??</a:t>
            </a:r>
            <a:endParaRPr sz="1400" b="1" i="0" u="none" strike="noStrike" cap="none" dirty="0">
              <a:solidFill>
                <a:srgbClr val="FF0000"/>
              </a:solidFill>
              <a:latin typeface="Courier New" panose="02070309020205020404" pitchFamily="49" charset="0"/>
              <a:cs typeface="Courier New" panose="02070309020205020404" pitchFamily="49" charset="0"/>
              <a:sym typeface="Arial"/>
            </a:endParaRPr>
          </a:p>
        </p:txBody>
      </p:sp>
    </p:spTree>
    <p:extLst>
      <p:ext uri="{BB962C8B-B14F-4D97-AF65-F5344CB8AC3E}">
        <p14:creationId xmlns:p14="http://schemas.microsoft.com/office/powerpoint/2010/main" val="1675577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Autopilot Control Circuit Example</a:t>
            </a:r>
            <a:endParaRPr dirty="0"/>
          </a:p>
        </p:txBody>
      </p:sp>
      <p:sp>
        <p:nvSpPr>
          <p:cNvPr id="176" name="Google Shape;176;p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17</a:t>
            </a:fld>
            <a:endParaRPr/>
          </a:p>
        </p:txBody>
      </p:sp>
      <p:graphicFrame>
        <p:nvGraphicFramePr>
          <p:cNvPr id="12" name="Google Shape;188;p13">
            <a:extLst>
              <a:ext uri="{FF2B5EF4-FFF2-40B4-BE49-F238E27FC236}">
                <a16:creationId xmlns:a16="http://schemas.microsoft.com/office/drawing/2014/main" id="{BC6D3E33-6FB0-C542-BA60-CBECF1A29DDB}"/>
              </a:ext>
            </a:extLst>
          </p:cNvPr>
          <p:cNvGraphicFramePr/>
          <p:nvPr>
            <p:extLst>
              <p:ext uri="{D42A27DB-BD31-4B8C-83A1-F6EECF244321}">
                <p14:modId xmlns:p14="http://schemas.microsoft.com/office/powerpoint/2010/main" val="2659906092"/>
              </p:ext>
            </p:extLst>
          </p:nvPr>
        </p:nvGraphicFramePr>
        <p:xfrm>
          <a:off x="1066799" y="3204752"/>
          <a:ext cx="6778450" cy="3200470"/>
        </p:xfrm>
        <a:graphic>
          <a:graphicData uri="http://schemas.openxmlformats.org/drawingml/2006/table">
            <a:tbl>
              <a:tblPr>
                <a:noFill/>
                <a:tableStyleId>{5F33DDE9-AC2A-48E9-A6BD-EA3658451550}</a:tableStyleId>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0</a:t>
                      </a:r>
                      <a:endParaRPr sz="1400" u="none" strike="noStrike" cap="none" dirty="0">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0</a:t>
                      </a: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lgn="ctr">
                      <a:solidFill>
                        <a:srgbClr val="00B0F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lgn="ctr">
                      <a:solidFill>
                        <a:srgbClr val="00B0F0"/>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0</a:t>
                      </a:r>
                      <a:endParaRPr sz="1400" u="none" strike="noStrike" cap="none" dirty="0">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dirty="0">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13" name="Google Shape;189;p13">
            <a:extLst>
              <a:ext uri="{FF2B5EF4-FFF2-40B4-BE49-F238E27FC236}">
                <a16:creationId xmlns:a16="http://schemas.microsoft.com/office/drawing/2014/main" id="{EBC4F677-3DED-CD41-9AE7-54ADAE10A41E}"/>
              </a:ext>
            </a:extLst>
          </p:cNvPr>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14" name="Google Shape;190;p13">
            <a:extLst>
              <a:ext uri="{FF2B5EF4-FFF2-40B4-BE49-F238E27FC236}">
                <a16:creationId xmlns:a16="http://schemas.microsoft.com/office/drawing/2014/main" id="{972AF452-5BD8-4342-AEA7-0BE735AD7566}"/>
              </a:ext>
            </a:extLst>
          </p:cNvPr>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15" name="Google Shape;191;p13">
            <a:extLst>
              <a:ext uri="{FF2B5EF4-FFF2-40B4-BE49-F238E27FC236}">
                <a16:creationId xmlns:a16="http://schemas.microsoft.com/office/drawing/2014/main" id="{5E48165E-0919-9445-9331-FB83489F8957}"/>
              </a:ext>
            </a:extLst>
          </p:cNvPr>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16" name="Google Shape;192;p13">
            <a:extLst>
              <a:ext uri="{FF2B5EF4-FFF2-40B4-BE49-F238E27FC236}">
                <a16:creationId xmlns:a16="http://schemas.microsoft.com/office/drawing/2014/main" id="{E07B5226-9D79-A243-8FA2-6C6136AD7A8F}"/>
              </a:ext>
            </a:extLst>
          </p:cNvPr>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17" name="Google Shape;193;p13">
            <a:extLst>
              <a:ext uri="{FF2B5EF4-FFF2-40B4-BE49-F238E27FC236}">
                <a16:creationId xmlns:a16="http://schemas.microsoft.com/office/drawing/2014/main" id="{C2B49A5F-E605-5F45-8C75-C86A9442EDA9}"/>
              </a:ext>
            </a:extLst>
          </p:cNvPr>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18" name="Google Shape;194;p13">
            <a:extLst>
              <a:ext uri="{FF2B5EF4-FFF2-40B4-BE49-F238E27FC236}">
                <a16:creationId xmlns:a16="http://schemas.microsoft.com/office/drawing/2014/main" id="{185E4DC9-B0F4-6E4F-96CB-E47923CB6165}"/>
              </a:ext>
            </a:extLst>
          </p:cNvPr>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19" name="Google Shape;195;p13">
            <a:extLst>
              <a:ext uri="{FF2B5EF4-FFF2-40B4-BE49-F238E27FC236}">
                <a16:creationId xmlns:a16="http://schemas.microsoft.com/office/drawing/2014/main" id="{1BBFE06C-B5D9-8B49-82D3-D29F57889774}"/>
              </a:ext>
            </a:extLst>
          </p:cNvPr>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sp>
        <p:nvSpPr>
          <p:cNvPr id="20" name="Google Shape;196;p13">
            <a:extLst>
              <a:ext uri="{FF2B5EF4-FFF2-40B4-BE49-F238E27FC236}">
                <a16:creationId xmlns:a16="http://schemas.microsoft.com/office/drawing/2014/main" id="{025FA271-3F28-5E48-BD24-09BA53E43B1C}"/>
              </a:ext>
            </a:extLst>
          </p:cNvPr>
          <p:cNvSpPr txBox="1"/>
          <p:nvPr/>
        </p:nvSpPr>
        <p:spPr>
          <a:xfrm>
            <a:off x="627390" y="1151498"/>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Copilot Autopilot Request</a:t>
            </a:r>
            <a:endParaRPr sz="1400" b="0" i="0" u="none" strike="noStrike" cap="none">
              <a:solidFill>
                <a:srgbClr val="000000"/>
              </a:solidFill>
              <a:latin typeface="Arial"/>
              <a:ea typeface="Arial"/>
              <a:cs typeface="Arial"/>
              <a:sym typeface="Arial"/>
            </a:endParaRPr>
          </a:p>
        </p:txBody>
      </p:sp>
      <p:sp>
        <p:nvSpPr>
          <p:cNvPr id="21" name="Google Shape;197;p13">
            <a:extLst>
              <a:ext uri="{FF2B5EF4-FFF2-40B4-BE49-F238E27FC236}">
                <a16:creationId xmlns:a16="http://schemas.microsoft.com/office/drawing/2014/main" id="{84CB48E8-853C-F04F-9F1A-D0CD537BC9AD}"/>
              </a:ext>
            </a:extLst>
          </p:cNvPr>
          <p:cNvSpPr txBox="1"/>
          <p:nvPr/>
        </p:nvSpPr>
        <p:spPr>
          <a:xfrm>
            <a:off x="627390" y="2715612"/>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Autopilot Request</a:t>
            </a:r>
            <a:endParaRPr sz="1400" b="0" i="0" u="none" strike="noStrike" cap="none">
              <a:solidFill>
                <a:srgbClr val="000000"/>
              </a:solidFill>
              <a:latin typeface="Arial"/>
              <a:ea typeface="Arial"/>
              <a:cs typeface="Arial"/>
              <a:sym typeface="Arial"/>
            </a:endParaRPr>
          </a:p>
        </p:txBody>
      </p:sp>
      <p:sp>
        <p:nvSpPr>
          <p:cNvPr id="22" name="Google Shape;198;p13">
            <a:extLst>
              <a:ext uri="{FF2B5EF4-FFF2-40B4-BE49-F238E27FC236}">
                <a16:creationId xmlns:a16="http://schemas.microsoft.com/office/drawing/2014/main" id="{E6E5A81B-C25C-3A45-B700-07C192E0C5AB}"/>
              </a:ext>
            </a:extLst>
          </p:cNvPr>
          <p:cNvSpPr txBox="1"/>
          <p:nvPr/>
        </p:nvSpPr>
        <p:spPr>
          <a:xfrm>
            <a:off x="627390" y="1944288"/>
            <a:ext cx="2249703"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dirty="0">
                <a:solidFill>
                  <a:srgbClr val="009972"/>
                </a:solidFill>
                <a:latin typeface="Calibri"/>
                <a:ea typeface="Calibri"/>
                <a:cs typeface="Calibri"/>
                <a:sym typeface="Calibri"/>
              </a:rPr>
              <a:t>Pilot Flying?</a:t>
            </a:r>
            <a:endParaRPr sz="1400" b="0" i="0" u="none" strike="noStrike" cap="none" dirty="0">
              <a:solidFill>
                <a:srgbClr val="000000"/>
              </a:solidFill>
              <a:latin typeface="Arial"/>
              <a:ea typeface="Arial"/>
              <a:cs typeface="Arial"/>
              <a:sym typeface="Arial"/>
            </a:endParaRPr>
          </a:p>
        </p:txBody>
      </p:sp>
      <p:sp>
        <p:nvSpPr>
          <p:cNvPr id="23" name="Google Shape;199;p13">
            <a:extLst>
              <a:ext uri="{FF2B5EF4-FFF2-40B4-BE49-F238E27FC236}">
                <a16:creationId xmlns:a16="http://schemas.microsoft.com/office/drawing/2014/main" id="{3F65125E-5520-9A4F-A26D-83608E12D262}"/>
              </a:ext>
            </a:extLst>
          </p:cNvPr>
          <p:cNvSpPr txBox="1"/>
          <p:nvPr/>
        </p:nvSpPr>
        <p:spPr>
          <a:xfrm>
            <a:off x="6987038" y="1918563"/>
            <a:ext cx="17064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030A0"/>
                </a:solidFill>
                <a:latin typeface="Calibri"/>
                <a:ea typeface="Calibri"/>
                <a:cs typeface="Calibri"/>
                <a:sym typeface="Calibri"/>
              </a:rPr>
              <a:t>Autopilot Engaged</a:t>
            </a:r>
            <a:endParaRPr sz="1400" b="0" i="0" u="none" strike="noStrike" cap="none">
              <a:solidFill>
                <a:srgbClr val="000000"/>
              </a:solidFill>
              <a:latin typeface="Arial"/>
              <a:ea typeface="Arial"/>
              <a:cs typeface="Arial"/>
              <a:sym typeface="Arial"/>
            </a:endParaRPr>
          </a:p>
        </p:txBody>
      </p:sp>
      <p:pic>
        <p:nvPicPr>
          <p:cNvPr id="24" name="Google Shape;200;p13" descr="Diagram&#10;&#10;Description automatically generated">
            <a:extLst>
              <a:ext uri="{FF2B5EF4-FFF2-40B4-BE49-F238E27FC236}">
                <a16:creationId xmlns:a16="http://schemas.microsoft.com/office/drawing/2014/main" id="{7836AF03-6775-2E42-AC24-2DC528376EE5}"/>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spTree>
    <p:extLst>
      <p:ext uri="{BB962C8B-B14F-4D97-AF65-F5344CB8AC3E}">
        <p14:creationId xmlns:p14="http://schemas.microsoft.com/office/powerpoint/2010/main" val="4265891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Autopilot Control Circuit Example</a:t>
            </a:r>
            <a:endParaRPr dirty="0"/>
          </a:p>
        </p:txBody>
      </p:sp>
      <p:sp>
        <p:nvSpPr>
          <p:cNvPr id="176" name="Google Shape;176;p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18</a:t>
            </a:fld>
            <a:endParaRPr/>
          </a:p>
        </p:txBody>
      </p:sp>
      <p:graphicFrame>
        <p:nvGraphicFramePr>
          <p:cNvPr id="12" name="Google Shape;188;p13">
            <a:extLst>
              <a:ext uri="{FF2B5EF4-FFF2-40B4-BE49-F238E27FC236}">
                <a16:creationId xmlns:a16="http://schemas.microsoft.com/office/drawing/2014/main" id="{BC6D3E33-6FB0-C542-BA60-CBECF1A29DDB}"/>
              </a:ext>
            </a:extLst>
          </p:cNvPr>
          <p:cNvGraphicFramePr/>
          <p:nvPr>
            <p:extLst>
              <p:ext uri="{D42A27DB-BD31-4B8C-83A1-F6EECF244321}">
                <p14:modId xmlns:p14="http://schemas.microsoft.com/office/powerpoint/2010/main" val="3862987734"/>
              </p:ext>
            </p:extLst>
          </p:nvPr>
        </p:nvGraphicFramePr>
        <p:xfrm>
          <a:off x="1066799" y="3204752"/>
          <a:ext cx="6778450" cy="3200470"/>
        </p:xfrm>
        <a:graphic>
          <a:graphicData uri="http://schemas.openxmlformats.org/drawingml/2006/table">
            <a:tbl>
              <a:tblPr>
                <a:noFill/>
                <a:tableStyleId>{5F33DDE9-AC2A-48E9-A6BD-EA3658451550}</a:tableStyleId>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1</a:t>
                      </a:r>
                      <a:endParaRPr sz="1400"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0</a:t>
                      </a:r>
                      <a:endParaRPr sz="1400" u="none" strike="noStrike" cap="none" dirty="0">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0</a:t>
                      </a: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lgn="ctr">
                      <a:solidFill>
                        <a:srgbClr val="00B0F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rgbClr val="FF0000"/>
                          </a:solidFill>
                          <a:latin typeface="Courier New"/>
                          <a:ea typeface="Courier New"/>
                          <a:cs typeface="Courier New"/>
                          <a:sym typeface="Courier New"/>
                        </a:rPr>
                        <a:t>?</a:t>
                      </a:r>
                      <a:endParaRPr sz="1400" b="1" u="none" strike="noStrike" cap="none" dirty="0">
                        <a:solidFill>
                          <a:srgbClr val="FF0000"/>
                        </a:solidFill>
                        <a:latin typeface="Courier New"/>
                        <a:ea typeface="Courier New"/>
                        <a:cs typeface="Courier New"/>
                        <a:sym typeface="Courier New"/>
                      </a:endParaRPr>
                    </a:p>
                  </a:txBody>
                  <a:tcPr marL="91450" marR="91450" marT="45725" marB="45725" anchor="ctr">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lgn="ctr">
                      <a:solidFill>
                        <a:srgbClr val="00B0F0"/>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0</a:t>
                      </a:r>
                      <a:endParaRPr sz="1400" u="none" strike="noStrike" cap="none" dirty="0">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dirty="0">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13" name="Google Shape;189;p13">
            <a:extLst>
              <a:ext uri="{FF2B5EF4-FFF2-40B4-BE49-F238E27FC236}">
                <a16:creationId xmlns:a16="http://schemas.microsoft.com/office/drawing/2014/main" id="{EBC4F677-3DED-CD41-9AE7-54ADAE10A41E}"/>
              </a:ext>
            </a:extLst>
          </p:cNvPr>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14" name="Google Shape;190;p13">
            <a:extLst>
              <a:ext uri="{FF2B5EF4-FFF2-40B4-BE49-F238E27FC236}">
                <a16:creationId xmlns:a16="http://schemas.microsoft.com/office/drawing/2014/main" id="{972AF452-5BD8-4342-AEA7-0BE735AD7566}"/>
              </a:ext>
            </a:extLst>
          </p:cNvPr>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15" name="Google Shape;191;p13">
            <a:extLst>
              <a:ext uri="{FF2B5EF4-FFF2-40B4-BE49-F238E27FC236}">
                <a16:creationId xmlns:a16="http://schemas.microsoft.com/office/drawing/2014/main" id="{5E48165E-0919-9445-9331-FB83489F8957}"/>
              </a:ext>
            </a:extLst>
          </p:cNvPr>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16" name="Google Shape;192;p13">
            <a:extLst>
              <a:ext uri="{FF2B5EF4-FFF2-40B4-BE49-F238E27FC236}">
                <a16:creationId xmlns:a16="http://schemas.microsoft.com/office/drawing/2014/main" id="{E07B5226-9D79-A243-8FA2-6C6136AD7A8F}"/>
              </a:ext>
            </a:extLst>
          </p:cNvPr>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17" name="Google Shape;193;p13">
            <a:extLst>
              <a:ext uri="{FF2B5EF4-FFF2-40B4-BE49-F238E27FC236}">
                <a16:creationId xmlns:a16="http://schemas.microsoft.com/office/drawing/2014/main" id="{C2B49A5F-E605-5F45-8C75-C86A9442EDA9}"/>
              </a:ext>
            </a:extLst>
          </p:cNvPr>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18" name="Google Shape;194;p13">
            <a:extLst>
              <a:ext uri="{FF2B5EF4-FFF2-40B4-BE49-F238E27FC236}">
                <a16:creationId xmlns:a16="http://schemas.microsoft.com/office/drawing/2014/main" id="{185E4DC9-B0F4-6E4F-96CB-E47923CB6165}"/>
              </a:ext>
            </a:extLst>
          </p:cNvPr>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19" name="Google Shape;195;p13">
            <a:extLst>
              <a:ext uri="{FF2B5EF4-FFF2-40B4-BE49-F238E27FC236}">
                <a16:creationId xmlns:a16="http://schemas.microsoft.com/office/drawing/2014/main" id="{1BBFE06C-B5D9-8B49-82D3-D29F57889774}"/>
              </a:ext>
            </a:extLst>
          </p:cNvPr>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sp>
        <p:nvSpPr>
          <p:cNvPr id="20" name="Google Shape;196;p13">
            <a:extLst>
              <a:ext uri="{FF2B5EF4-FFF2-40B4-BE49-F238E27FC236}">
                <a16:creationId xmlns:a16="http://schemas.microsoft.com/office/drawing/2014/main" id="{025FA271-3F28-5E48-BD24-09BA53E43B1C}"/>
              </a:ext>
            </a:extLst>
          </p:cNvPr>
          <p:cNvSpPr txBox="1"/>
          <p:nvPr/>
        </p:nvSpPr>
        <p:spPr>
          <a:xfrm>
            <a:off x="627390" y="1151498"/>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Copilot Autopilot Request</a:t>
            </a:r>
            <a:endParaRPr sz="1400" b="0" i="0" u="none" strike="noStrike" cap="none">
              <a:solidFill>
                <a:srgbClr val="000000"/>
              </a:solidFill>
              <a:latin typeface="Arial"/>
              <a:ea typeface="Arial"/>
              <a:cs typeface="Arial"/>
              <a:sym typeface="Arial"/>
            </a:endParaRPr>
          </a:p>
        </p:txBody>
      </p:sp>
      <p:sp>
        <p:nvSpPr>
          <p:cNvPr id="21" name="Google Shape;197;p13">
            <a:extLst>
              <a:ext uri="{FF2B5EF4-FFF2-40B4-BE49-F238E27FC236}">
                <a16:creationId xmlns:a16="http://schemas.microsoft.com/office/drawing/2014/main" id="{84CB48E8-853C-F04F-9F1A-D0CD537BC9AD}"/>
              </a:ext>
            </a:extLst>
          </p:cNvPr>
          <p:cNvSpPr txBox="1"/>
          <p:nvPr/>
        </p:nvSpPr>
        <p:spPr>
          <a:xfrm>
            <a:off x="627390" y="2715612"/>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Autopilot Request</a:t>
            </a:r>
            <a:endParaRPr sz="1400" b="0" i="0" u="none" strike="noStrike" cap="none">
              <a:solidFill>
                <a:srgbClr val="000000"/>
              </a:solidFill>
              <a:latin typeface="Arial"/>
              <a:ea typeface="Arial"/>
              <a:cs typeface="Arial"/>
              <a:sym typeface="Arial"/>
            </a:endParaRPr>
          </a:p>
        </p:txBody>
      </p:sp>
      <p:sp>
        <p:nvSpPr>
          <p:cNvPr id="22" name="Google Shape;198;p13">
            <a:extLst>
              <a:ext uri="{FF2B5EF4-FFF2-40B4-BE49-F238E27FC236}">
                <a16:creationId xmlns:a16="http://schemas.microsoft.com/office/drawing/2014/main" id="{E6E5A81B-C25C-3A45-B700-07C192E0C5AB}"/>
              </a:ext>
            </a:extLst>
          </p:cNvPr>
          <p:cNvSpPr txBox="1"/>
          <p:nvPr/>
        </p:nvSpPr>
        <p:spPr>
          <a:xfrm>
            <a:off x="627390" y="1944288"/>
            <a:ext cx="2249703"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dirty="0">
                <a:solidFill>
                  <a:srgbClr val="009972"/>
                </a:solidFill>
                <a:latin typeface="Calibri"/>
                <a:ea typeface="Calibri"/>
                <a:cs typeface="Calibri"/>
                <a:sym typeface="Calibri"/>
              </a:rPr>
              <a:t>Pilot Flying?</a:t>
            </a:r>
            <a:endParaRPr sz="1400" b="0" i="0" u="none" strike="noStrike" cap="none" dirty="0">
              <a:solidFill>
                <a:srgbClr val="000000"/>
              </a:solidFill>
              <a:latin typeface="Arial"/>
              <a:ea typeface="Arial"/>
              <a:cs typeface="Arial"/>
              <a:sym typeface="Arial"/>
            </a:endParaRPr>
          </a:p>
        </p:txBody>
      </p:sp>
      <p:sp>
        <p:nvSpPr>
          <p:cNvPr id="23" name="Google Shape;199;p13">
            <a:extLst>
              <a:ext uri="{FF2B5EF4-FFF2-40B4-BE49-F238E27FC236}">
                <a16:creationId xmlns:a16="http://schemas.microsoft.com/office/drawing/2014/main" id="{3F65125E-5520-9A4F-A26D-83608E12D262}"/>
              </a:ext>
            </a:extLst>
          </p:cNvPr>
          <p:cNvSpPr txBox="1"/>
          <p:nvPr/>
        </p:nvSpPr>
        <p:spPr>
          <a:xfrm>
            <a:off x="6987038" y="1918563"/>
            <a:ext cx="17064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030A0"/>
                </a:solidFill>
                <a:latin typeface="Calibri"/>
                <a:ea typeface="Calibri"/>
                <a:cs typeface="Calibri"/>
                <a:sym typeface="Calibri"/>
              </a:rPr>
              <a:t>Autopilot Engaged</a:t>
            </a:r>
            <a:endParaRPr sz="1400" b="0" i="0" u="none" strike="noStrike" cap="none">
              <a:solidFill>
                <a:srgbClr val="000000"/>
              </a:solidFill>
              <a:latin typeface="Arial"/>
              <a:ea typeface="Arial"/>
              <a:cs typeface="Arial"/>
              <a:sym typeface="Arial"/>
            </a:endParaRPr>
          </a:p>
        </p:txBody>
      </p:sp>
      <p:pic>
        <p:nvPicPr>
          <p:cNvPr id="24" name="Google Shape;200;p13" descr="Diagram&#10;&#10;Description automatically generated">
            <a:extLst>
              <a:ext uri="{FF2B5EF4-FFF2-40B4-BE49-F238E27FC236}">
                <a16:creationId xmlns:a16="http://schemas.microsoft.com/office/drawing/2014/main" id="{7836AF03-6775-2E42-AC24-2DC528376EE5}"/>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sp>
        <p:nvSpPr>
          <p:cNvPr id="27" name="Google Shape;247;p16">
            <a:extLst>
              <a:ext uri="{FF2B5EF4-FFF2-40B4-BE49-F238E27FC236}">
                <a16:creationId xmlns:a16="http://schemas.microsoft.com/office/drawing/2014/main" id="{C06A5A08-716A-364B-A25E-0A2C3A1F8844}"/>
              </a:ext>
            </a:extLst>
          </p:cNvPr>
          <p:cNvSpPr/>
          <p:nvPr/>
        </p:nvSpPr>
        <p:spPr>
          <a:xfrm>
            <a:off x="3909366" y="4453607"/>
            <a:ext cx="1093349" cy="522838"/>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074864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Autopilot Control Circuit Example</a:t>
            </a:r>
            <a:endParaRPr dirty="0"/>
          </a:p>
        </p:txBody>
      </p:sp>
      <p:sp>
        <p:nvSpPr>
          <p:cNvPr id="176" name="Google Shape;176;p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19</a:t>
            </a:fld>
            <a:endParaRPr/>
          </a:p>
        </p:txBody>
      </p:sp>
      <p:graphicFrame>
        <p:nvGraphicFramePr>
          <p:cNvPr id="12" name="Google Shape;188;p13">
            <a:extLst>
              <a:ext uri="{FF2B5EF4-FFF2-40B4-BE49-F238E27FC236}">
                <a16:creationId xmlns:a16="http://schemas.microsoft.com/office/drawing/2014/main" id="{BC6D3E33-6FB0-C542-BA60-CBECF1A29DDB}"/>
              </a:ext>
            </a:extLst>
          </p:cNvPr>
          <p:cNvGraphicFramePr/>
          <p:nvPr>
            <p:extLst>
              <p:ext uri="{D42A27DB-BD31-4B8C-83A1-F6EECF244321}">
                <p14:modId xmlns:p14="http://schemas.microsoft.com/office/powerpoint/2010/main" val="2719186029"/>
              </p:ext>
            </p:extLst>
          </p:nvPr>
        </p:nvGraphicFramePr>
        <p:xfrm>
          <a:off x="1066799" y="3204752"/>
          <a:ext cx="6778450" cy="3200470"/>
        </p:xfrm>
        <a:graphic>
          <a:graphicData uri="http://schemas.openxmlformats.org/drawingml/2006/table">
            <a:tbl>
              <a:tblPr>
                <a:noFill/>
                <a:tableStyleId>{5F33DDE9-AC2A-48E9-A6BD-EA3658451550}</a:tableStyleId>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1</a:t>
                      </a:r>
                      <a:endParaRPr sz="1400" u="none" strike="noStrike" cap="none" dirty="0">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1</a:t>
                      </a:r>
                      <a:endParaRPr sz="1400"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lgn="ctr">
                      <a:solidFill>
                        <a:srgbClr val="00B0F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0</a:t>
                      </a:r>
                      <a:endParaRPr sz="1400" u="none" strike="noStrike" cap="none" dirty="0">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0</a:t>
                      </a: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lgn="ctr">
                      <a:solidFill>
                        <a:srgbClr val="00B0F0"/>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38100" cap="flat" cmpd="sng" algn="ctr">
                      <a:solidFill>
                        <a:srgbClr val="00B0F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Courier New"/>
                          <a:ea typeface="Courier New"/>
                          <a:cs typeface="Courier New"/>
                          <a:sym typeface="Courier New"/>
                        </a:rPr>
                        <a:t>1</a:t>
                      </a:r>
                      <a:endParaRPr sz="1400" b="1" u="none" strike="noStrike" cap="none" dirty="0">
                        <a:solidFill>
                          <a:schemeClr val="tx1"/>
                        </a:solidFill>
                        <a:latin typeface="Courier New"/>
                        <a:ea typeface="Courier New"/>
                        <a:cs typeface="Courier New"/>
                        <a:sym typeface="Courier New"/>
                      </a:endParaRPr>
                    </a:p>
                  </a:txBody>
                  <a:tcPr marL="91450" marR="91450" marT="45725" marB="45725" anchor="ctr">
                    <a:lnL w="38100" cap="flat" cmpd="sng" algn="ctr">
                      <a:solidFill>
                        <a:srgbClr val="00B0F0"/>
                      </a:solidFill>
                      <a:prstDash val="solid"/>
                      <a:round/>
                      <a:headEnd type="none" w="med" len="med"/>
                      <a:tailEnd type="none" w="med" len="med"/>
                    </a:lnL>
                    <a:lnR w="28575" cap="flat" cmpd="sng">
                      <a:solidFill>
                        <a:srgbClr val="A5A5A5"/>
                      </a:solidFill>
                      <a:prstDash val="dash"/>
                      <a:round/>
                      <a:headEnd type="none" w="sm" len="sm"/>
                      <a:tailEnd type="none" w="sm" len="sm"/>
                    </a:lnR>
                    <a:lnT w="38100" cap="flat" cmpd="sng" algn="ctr">
                      <a:solidFill>
                        <a:srgbClr val="00B0F0"/>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solidFill>
                      <a:srgbClr val="CCEFFC"/>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lgn="ctr">
                      <a:solidFill>
                        <a:srgbClr val="00B0F0"/>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0</a:t>
                      </a:r>
                      <a:endParaRPr sz="1400" u="none" strike="noStrike" cap="none" dirty="0">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dirty="0">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rgbClr val="7030A0"/>
                          </a:solidFill>
                          <a:latin typeface="Courier New"/>
                          <a:ea typeface="Courier New"/>
                          <a:cs typeface="Courier New"/>
                          <a:sym typeface="Courier New"/>
                        </a:rPr>
                        <a:t>AE</a:t>
                      </a:r>
                      <a:endParaRPr sz="1400" u="none" strike="noStrike" cap="none" dirty="0">
                        <a:solidFill>
                          <a:srgbClr val="7030A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13" name="Google Shape;189;p13">
            <a:extLst>
              <a:ext uri="{FF2B5EF4-FFF2-40B4-BE49-F238E27FC236}">
                <a16:creationId xmlns:a16="http://schemas.microsoft.com/office/drawing/2014/main" id="{EBC4F677-3DED-CD41-9AE7-54ADAE10A41E}"/>
              </a:ext>
            </a:extLst>
          </p:cNvPr>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14" name="Google Shape;190;p13">
            <a:extLst>
              <a:ext uri="{FF2B5EF4-FFF2-40B4-BE49-F238E27FC236}">
                <a16:creationId xmlns:a16="http://schemas.microsoft.com/office/drawing/2014/main" id="{972AF452-5BD8-4342-AEA7-0BE735AD7566}"/>
              </a:ext>
            </a:extLst>
          </p:cNvPr>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15" name="Google Shape;191;p13">
            <a:extLst>
              <a:ext uri="{FF2B5EF4-FFF2-40B4-BE49-F238E27FC236}">
                <a16:creationId xmlns:a16="http://schemas.microsoft.com/office/drawing/2014/main" id="{5E48165E-0919-9445-9331-FB83489F8957}"/>
              </a:ext>
            </a:extLst>
          </p:cNvPr>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16" name="Google Shape;192;p13">
            <a:extLst>
              <a:ext uri="{FF2B5EF4-FFF2-40B4-BE49-F238E27FC236}">
                <a16:creationId xmlns:a16="http://schemas.microsoft.com/office/drawing/2014/main" id="{E07B5226-9D79-A243-8FA2-6C6136AD7A8F}"/>
              </a:ext>
            </a:extLst>
          </p:cNvPr>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17" name="Google Shape;193;p13">
            <a:extLst>
              <a:ext uri="{FF2B5EF4-FFF2-40B4-BE49-F238E27FC236}">
                <a16:creationId xmlns:a16="http://schemas.microsoft.com/office/drawing/2014/main" id="{C2B49A5F-E605-5F45-8C75-C86A9442EDA9}"/>
              </a:ext>
            </a:extLst>
          </p:cNvPr>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18" name="Google Shape;194;p13">
            <a:extLst>
              <a:ext uri="{FF2B5EF4-FFF2-40B4-BE49-F238E27FC236}">
                <a16:creationId xmlns:a16="http://schemas.microsoft.com/office/drawing/2014/main" id="{185E4DC9-B0F4-6E4F-96CB-E47923CB6165}"/>
              </a:ext>
            </a:extLst>
          </p:cNvPr>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19" name="Google Shape;195;p13">
            <a:extLst>
              <a:ext uri="{FF2B5EF4-FFF2-40B4-BE49-F238E27FC236}">
                <a16:creationId xmlns:a16="http://schemas.microsoft.com/office/drawing/2014/main" id="{1BBFE06C-B5D9-8B49-82D3-D29F57889774}"/>
              </a:ext>
            </a:extLst>
          </p:cNvPr>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grpSp>
        <p:nvGrpSpPr>
          <p:cNvPr id="2" name="Group 1">
            <a:extLst>
              <a:ext uri="{FF2B5EF4-FFF2-40B4-BE49-F238E27FC236}">
                <a16:creationId xmlns:a16="http://schemas.microsoft.com/office/drawing/2014/main" id="{3DE05322-283B-5D44-ACE9-05FF65A6F028}"/>
              </a:ext>
            </a:extLst>
          </p:cNvPr>
          <p:cNvGrpSpPr/>
          <p:nvPr/>
        </p:nvGrpSpPr>
        <p:grpSpPr>
          <a:xfrm>
            <a:off x="627390" y="1151498"/>
            <a:ext cx="8066116" cy="1871891"/>
            <a:chOff x="627390" y="1151498"/>
            <a:chExt cx="8066116" cy="1871891"/>
          </a:xfrm>
        </p:grpSpPr>
        <p:sp>
          <p:nvSpPr>
            <p:cNvPr id="20" name="Google Shape;196;p13">
              <a:extLst>
                <a:ext uri="{FF2B5EF4-FFF2-40B4-BE49-F238E27FC236}">
                  <a16:creationId xmlns:a16="http://schemas.microsoft.com/office/drawing/2014/main" id="{025FA271-3F28-5E48-BD24-09BA53E43B1C}"/>
                </a:ext>
              </a:extLst>
            </p:cNvPr>
            <p:cNvSpPr txBox="1"/>
            <p:nvPr/>
          </p:nvSpPr>
          <p:spPr>
            <a:xfrm>
              <a:off x="627390" y="1151498"/>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Copilot Autopilot Request</a:t>
              </a:r>
              <a:endParaRPr sz="1400" b="0" i="0" u="none" strike="noStrike" cap="none">
                <a:solidFill>
                  <a:srgbClr val="000000"/>
                </a:solidFill>
                <a:latin typeface="Arial"/>
                <a:ea typeface="Arial"/>
                <a:cs typeface="Arial"/>
                <a:sym typeface="Arial"/>
              </a:endParaRPr>
            </a:p>
          </p:txBody>
        </p:sp>
        <p:sp>
          <p:nvSpPr>
            <p:cNvPr id="21" name="Google Shape;197;p13">
              <a:extLst>
                <a:ext uri="{FF2B5EF4-FFF2-40B4-BE49-F238E27FC236}">
                  <a16:creationId xmlns:a16="http://schemas.microsoft.com/office/drawing/2014/main" id="{84CB48E8-853C-F04F-9F1A-D0CD537BC9AD}"/>
                </a:ext>
              </a:extLst>
            </p:cNvPr>
            <p:cNvSpPr txBox="1"/>
            <p:nvPr/>
          </p:nvSpPr>
          <p:spPr>
            <a:xfrm>
              <a:off x="627390" y="2715612"/>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Autopilot Request</a:t>
              </a:r>
              <a:endParaRPr sz="1400" b="0" i="0" u="none" strike="noStrike" cap="none">
                <a:solidFill>
                  <a:srgbClr val="000000"/>
                </a:solidFill>
                <a:latin typeface="Arial"/>
                <a:ea typeface="Arial"/>
                <a:cs typeface="Arial"/>
                <a:sym typeface="Arial"/>
              </a:endParaRPr>
            </a:p>
          </p:txBody>
        </p:sp>
        <p:sp>
          <p:nvSpPr>
            <p:cNvPr id="22" name="Google Shape;198;p13">
              <a:extLst>
                <a:ext uri="{FF2B5EF4-FFF2-40B4-BE49-F238E27FC236}">
                  <a16:creationId xmlns:a16="http://schemas.microsoft.com/office/drawing/2014/main" id="{E6E5A81B-C25C-3A45-B700-07C192E0C5AB}"/>
                </a:ext>
              </a:extLst>
            </p:cNvPr>
            <p:cNvSpPr txBox="1"/>
            <p:nvPr/>
          </p:nvSpPr>
          <p:spPr>
            <a:xfrm>
              <a:off x="627390" y="1944288"/>
              <a:ext cx="2249703"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dirty="0">
                  <a:solidFill>
                    <a:srgbClr val="009972"/>
                  </a:solidFill>
                  <a:latin typeface="Calibri"/>
                  <a:ea typeface="Calibri"/>
                  <a:cs typeface="Calibri"/>
                  <a:sym typeface="Calibri"/>
                </a:rPr>
                <a:t>Pilot Flying?</a:t>
              </a:r>
              <a:endParaRPr sz="1400" b="0" i="0" u="none" strike="noStrike" cap="none" dirty="0">
                <a:solidFill>
                  <a:srgbClr val="000000"/>
                </a:solidFill>
                <a:latin typeface="Arial"/>
                <a:ea typeface="Arial"/>
                <a:cs typeface="Arial"/>
                <a:sym typeface="Arial"/>
              </a:endParaRPr>
            </a:p>
          </p:txBody>
        </p:sp>
        <p:sp>
          <p:nvSpPr>
            <p:cNvPr id="23" name="Google Shape;199;p13">
              <a:extLst>
                <a:ext uri="{FF2B5EF4-FFF2-40B4-BE49-F238E27FC236}">
                  <a16:creationId xmlns:a16="http://schemas.microsoft.com/office/drawing/2014/main" id="{3F65125E-5520-9A4F-A26D-83608E12D262}"/>
                </a:ext>
              </a:extLst>
            </p:cNvPr>
            <p:cNvSpPr txBox="1"/>
            <p:nvPr/>
          </p:nvSpPr>
          <p:spPr>
            <a:xfrm>
              <a:off x="6987038" y="1918563"/>
              <a:ext cx="17064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030A0"/>
                  </a:solidFill>
                  <a:latin typeface="Calibri"/>
                  <a:ea typeface="Calibri"/>
                  <a:cs typeface="Calibri"/>
                  <a:sym typeface="Calibri"/>
                </a:rPr>
                <a:t>Autopilot Engaged</a:t>
              </a:r>
              <a:endParaRPr sz="1400" b="0" i="0" u="none" strike="noStrike" cap="none">
                <a:solidFill>
                  <a:srgbClr val="000000"/>
                </a:solidFill>
                <a:latin typeface="Arial"/>
                <a:ea typeface="Arial"/>
                <a:cs typeface="Arial"/>
                <a:sym typeface="Arial"/>
              </a:endParaRPr>
            </a:p>
          </p:txBody>
        </p:sp>
        <p:pic>
          <p:nvPicPr>
            <p:cNvPr id="24" name="Google Shape;200;p13" descr="Diagram&#10;&#10;Description automatically generated">
              <a:extLst>
                <a:ext uri="{FF2B5EF4-FFF2-40B4-BE49-F238E27FC236}">
                  <a16:creationId xmlns:a16="http://schemas.microsoft.com/office/drawing/2014/main" id="{7836AF03-6775-2E42-AC24-2DC528376EE5}"/>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p:spTree>
    <p:extLst>
      <p:ext uri="{BB962C8B-B14F-4D97-AF65-F5344CB8AC3E}">
        <p14:creationId xmlns:p14="http://schemas.microsoft.com/office/powerpoint/2010/main" val="677581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9" name="Google Shape;49;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Bloom’s Taxonomy</a:t>
            </a:r>
            <a:endParaRPr b="1" dirty="0">
              <a:solidFill>
                <a:srgbClr val="4B2A85"/>
              </a:solidFill>
            </a:endParaRPr>
          </a:p>
          <a:p>
            <a:pPr marL="640080" lvl="1" indent="-283464" algn="l" rtl="0">
              <a:lnSpc>
                <a:spcPct val="110000"/>
              </a:lnSpc>
              <a:spcBef>
                <a:spcPts val="24"/>
              </a:spcBef>
              <a:spcAft>
                <a:spcPts val="0"/>
              </a:spcAft>
              <a:buSzPts val="2420"/>
              <a:buChar char="▪"/>
            </a:pPr>
            <a:r>
              <a:rPr lang="en-US" b="1" dirty="0">
                <a:solidFill>
                  <a:srgbClr val="4B2A85"/>
                </a:solidFill>
              </a:rPr>
              <a:t>Applying Higher Levels of Cognition to Learning</a:t>
            </a:r>
            <a:endParaRPr b="1" dirty="0">
              <a:solidFill>
                <a:srgbClr val="4B2A85"/>
              </a:solidFill>
            </a:endParaRPr>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Cornell Note Taking Method</a:t>
            </a:r>
            <a:endParaRPr dirty="0"/>
          </a:p>
          <a:p>
            <a:pPr marL="640080" lvl="1" indent="-283464" algn="l" rtl="0">
              <a:lnSpc>
                <a:spcPct val="110000"/>
              </a:lnSpc>
              <a:spcBef>
                <a:spcPts val="24"/>
              </a:spcBef>
              <a:spcAft>
                <a:spcPts val="0"/>
              </a:spcAft>
              <a:buSzPts val="2420"/>
              <a:buChar char="▪"/>
            </a:pPr>
            <a:r>
              <a:rPr lang="en-US" dirty="0"/>
              <a:t>System for Taking, Organizing, and Reviewing Notes</a:t>
            </a:r>
            <a:endParaRPr dirty="0"/>
          </a:p>
          <a:p>
            <a:pPr marL="356616" lvl="1" indent="0"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Representing Time in Hardware</a:t>
            </a:r>
            <a:endParaRPr dirty="0"/>
          </a:p>
          <a:p>
            <a:pPr marL="640080" lvl="1" indent="-283464" algn="l" rtl="0">
              <a:lnSpc>
                <a:spcPct val="110000"/>
              </a:lnSpc>
              <a:spcBef>
                <a:spcPts val="24"/>
              </a:spcBef>
              <a:spcAft>
                <a:spcPts val="0"/>
              </a:spcAft>
              <a:buSzPts val="2420"/>
              <a:buChar char="▪"/>
            </a:pPr>
            <a:r>
              <a:rPr lang="en-US" dirty="0"/>
              <a:t>Sequential Logic vs. Combinational Logic</a:t>
            </a:r>
            <a:endParaRPr dirty="0"/>
          </a:p>
          <a:p>
            <a:pPr marL="640080" lvl="1" indent="-283464" algn="l" rtl="0">
              <a:lnSpc>
                <a:spcPct val="110000"/>
              </a:lnSpc>
              <a:spcBef>
                <a:spcPts val="24"/>
              </a:spcBef>
              <a:spcAft>
                <a:spcPts val="0"/>
              </a:spcAft>
              <a:buSzPts val="2420"/>
              <a:buChar char="▪"/>
            </a:pPr>
            <a:r>
              <a:rPr lang="en-US" dirty="0"/>
              <a:t>Adding a Clock</a:t>
            </a:r>
            <a:endParaRPr dirty="0"/>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Sequential Logic</a:t>
            </a:r>
            <a:endParaRPr dirty="0"/>
          </a:p>
          <a:p>
            <a:pPr marL="640080" lvl="1" indent="-283464" algn="l" rtl="0">
              <a:lnSpc>
                <a:spcPct val="110000"/>
              </a:lnSpc>
              <a:spcBef>
                <a:spcPts val="24"/>
              </a:spcBef>
              <a:spcAft>
                <a:spcPts val="0"/>
              </a:spcAft>
              <a:buSzPts val="2420"/>
              <a:buChar char="▪"/>
            </a:pPr>
            <a:r>
              <a:rPr lang="en-US" dirty="0"/>
              <a:t>Data Flip-Flop (DFF) Implementation and Examples</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0" name="Google Shape;50;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 name="Google Shape;198;p7">
            <a:extLst>
              <a:ext uri="{FF2B5EF4-FFF2-40B4-BE49-F238E27FC236}">
                <a16:creationId xmlns:a16="http://schemas.microsoft.com/office/drawing/2014/main" id="{6C694559-29B8-8749-B4EE-CAC3ACF5568C}"/>
              </a:ext>
            </a:extLst>
          </p:cNvPr>
          <p:cNvSpPr txBox="1">
            <a:spLocks/>
          </p:cNvSpPr>
          <p:nvPr/>
        </p:nvSpPr>
        <p:spPr>
          <a:xfrm>
            <a:off x="374090" y="1486855"/>
            <a:ext cx="4449370" cy="12715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r>
              <a:rPr lang="en-US" sz="2600" dirty="0"/>
              <a:t>Describe the behavior of the Autopilot Engaged (</a:t>
            </a:r>
            <a:r>
              <a:rPr lang="en-US" sz="2600" dirty="0">
                <a:solidFill>
                  <a:srgbClr val="7030A0"/>
                </a:solidFill>
                <a:latin typeface="Courier New" panose="02070309020205020404" pitchFamily="49" charset="0"/>
                <a:cs typeface="Courier New" panose="02070309020205020404" pitchFamily="49" charset="0"/>
              </a:rPr>
              <a:t>AE</a:t>
            </a:r>
            <a:r>
              <a:rPr lang="en-US" sz="2600" dirty="0"/>
              <a:t>) output between 1ms to 6ms.</a:t>
            </a:r>
          </a:p>
        </p:txBody>
      </p:sp>
      <p:sp>
        <p:nvSpPr>
          <p:cNvPr id="197" name="Google Shape;197;p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20</a:t>
            </a:fld>
            <a:endParaRPr/>
          </a:p>
        </p:txBody>
      </p:sp>
      <p:grpSp>
        <p:nvGrpSpPr>
          <p:cNvPr id="18" name="Group 17">
            <a:extLst>
              <a:ext uri="{FF2B5EF4-FFF2-40B4-BE49-F238E27FC236}">
                <a16:creationId xmlns:a16="http://schemas.microsoft.com/office/drawing/2014/main" id="{201ED3CD-B5F3-AB4E-8E2A-D18F849FB1BA}"/>
              </a:ext>
            </a:extLst>
          </p:cNvPr>
          <p:cNvGrpSpPr/>
          <p:nvPr/>
        </p:nvGrpSpPr>
        <p:grpSpPr>
          <a:xfrm>
            <a:off x="4465320" y="1674743"/>
            <a:ext cx="4738031" cy="1114224"/>
            <a:chOff x="438515" y="1097534"/>
            <a:chExt cx="8388673" cy="1972732"/>
          </a:xfrm>
        </p:grpSpPr>
        <p:sp>
          <p:nvSpPr>
            <p:cNvPr id="20" name="Google Shape;196;p13">
              <a:extLst>
                <a:ext uri="{FF2B5EF4-FFF2-40B4-BE49-F238E27FC236}">
                  <a16:creationId xmlns:a16="http://schemas.microsoft.com/office/drawing/2014/main" id="{70C3775A-1159-3A4E-B4B2-16AB66B5FA56}"/>
                </a:ext>
              </a:extLst>
            </p:cNvPr>
            <p:cNvSpPr txBox="1"/>
            <p:nvPr/>
          </p:nvSpPr>
          <p:spPr>
            <a:xfrm>
              <a:off x="438515" y="1097534"/>
              <a:ext cx="2603800" cy="40861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900" b="1" i="0" u="none" strike="noStrike" cap="none" dirty="0">
                  <a:solidFill>
                    <a:srgbClr val="009972"/>
                  </a:solidFill>
                  <a:latin typeface="Calibri"/>
                  <a:ea typeface="Calibri"/>
                  <a:cs typeface="Calibri"/>
                  <a:sym typeface="Calibri"/>
                </a:rPr>
                <a:t>Copilot Autopilot Request</a:t>
              </a:r>
              <a:endParaRPr sz="900" b="0" i="0" u="none" strike="noStrike" cap="none" dirty="0">
                <a:solidFill>
                  <a:srgbClr val="000000"/>
                </a:solidFill>
                <a:latin typeface="Arial"/>
                <a:ea typeface="Arial"/>
                <a:cs typeface="Arial"/>
                <a:sym typeface="Arial"/>
              </a:endParaRPr>
            </a:p>
          </p:txBody>
        </p:sp>
        <p:sp>
          <p:nvSpPr>
            <p:cNvPr id="21" name="Google Shape;197;p13">
              <a:extLst>
                <a:ext uri="{FF2B5EF4-FFF2-40B4-BE49-F238E27FC236}">
                  <a16:creationId xmlns:a16="http://schemas.microsoft.com/office/drawing/2014/main" id="{C660F3E9-B0A2-2142-AE1B-AE64F85D0A7F}"/>
                </a:ext>
              </a:extLst>
            </p:cNvPr>
            <p:cNvSpPr txBox="1"/>
            <p:nvPr/>
          </p:nvSpPr>
          <p:spPr>
            <a:xfrm>
              <a:off x="438515" y="2661649"/>
              <a:ext cx="2603800" cy="40861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900" b="1" i="0" u="none" strike="noStrike" cap="none">
                  <a:solidFill>
                    <a:srgbClr val="009972"/>
                  </a:solidFill>
                  <a:latin typeface="Calibri"/>
                  <a:ea typeface="Calibri"/>
                  <a:cs typeface="Calibri"/>
                  <a:sym typeface="Calibri"/>
                </a:rPr>
                <a:t>Pilot Autopilot Request</a:t>
              </a:r>
              <a:endParaRPr sz="900" b="0" i="0" u="none" strike="noStrike" cap="none">
                <a:solidFill>
                  <a:srgbClr val="000000"/>
                </a:solidFill>
                <a:latin typeface="Arial"/>
                <a:ea typeface="Arial"/>
                <a:cs typeface="Arial"/>
                <a:sym typeface="Arial"/>
              </a:endParaRPr>
            </a:p>
          </p:txBody>
        </p:sp>
        <p:sp>
          <p:nvSpPr>
            <p:cNvPr id="22" name="Google Shape;198;p13">
              <a:extLst>
                <a:ext uri="{FF2B5EF4-FFF2-40B4-BE49-F238E27FC236}">
                  <a16:creationId xmlns:a16="http://schemas.microsoft.com/office/drawing/2014/main" id="{7F8851AF-9DA2-8E47-92DF-7471D7244AEF}"/>
                </a:ext>
              </a:extLst>
            </p:cNvPr>
            <p:cNvSpPr txBox="1"/>
            <p:nvPr/>
          </p:nvSpPr>
          <p:spPr>
            <a:xfrm>
              <a:off x="438515" y="1890324"/>
              <a:ext cx="2603800" cy="40861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900" b="1" i="0" u="none" strike="noStrike" cap="none" dirty="0">
                  <a:solidFill>
                    <a:srgbClr val="009972"/>
                  </a:solidFill>
                  <a:latin typeface="Calibri"/>
                  <a:ea typeface="Calibri"/>
                  <a:cs typeface="Calibri"/>
                  <a:sym typeface="Calibri"/>
                </a:rPr>
                <a:t>Pilot Flying?</a:t>
              </a:r>
              <a:endParaRPr sz="900" b="0" i="0" u="none" strike="noStrike" cap="none" dirty="0">
                <a:solidFill>
                  <a:srgbClr val="000000"/>
                </a:solidFill>
                <a:latin typeface="Arial"/>
                <a:ea typeface="Arial"/>
                <a:cs typeface="Arial"/>
                <a:sym typeface="Arial"/>
              </a:endParaRPr>
            </a:p>
          </p:txBody>
        </p:sp>
        <p:sp>
          <p:nvSpPr>
            <p:cNvPr id="23" name="Google Shape;199;p13">
              <a:extLst>
                <a:ext uri="{FF2B5EF4-FFF2-40B4-BE49-F238E27FC236}">
                  <a16:creationId xmlns:a16="http://schemas.microsoft.com/office/drawing/2014/main" id="{78E6F5E8-8B12-9A47-8944-6920F8384168}"/>
                </a:ext>
              </a:extLst>
            </p:cNvPr>
            <p:cNvSpPr txBox="1"/>
            <p:nvPr/>
          </p:nvSpPr>
          <p:spPr>
            <a:xfrm>
              <a:off x="6852127" y="1878090"/>
              <a:ext cx="1975061" cy="4086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900" b="1" i="0" u="none" strike="noStrike" cap="none" dirty="0">
                  <a:solidFill>
                    <a:srgbClr val="7030A0"/>
                  </a:solidFill>
                  <a:latin typeface="Calibri"/>
                  <a:ea typeface="Calibri"/>
                  <a:cs typeface="Calibri"/>
                  <a:sym typeface="Calibri"/>
                </a:rPr>
                <a:t>Autopilot Engaged</a:t>
              </a:r>
              <a:endParaRPr sz="900" b="0" i="0" u="none" strike="noStrike" cap="none" dirty="0">
                <a:solidFill>
                  <a:srgbClr val="000000"/>
                </a:solidFill>
                <a:latin typeface="Arial"/>
                <a:ea typeface="Arial"/>
                <a:cs typeface="Arial"/>
                <a:sym typeface="Arial"/>
              </a:endParaRPr>
            </a:p>
          </p:txBody>
        </p:sp>
        <p:pic>
          <p:nvPicPr>
            <p:cNvPr id="24" name="Google Shape;200;p13" descr="Diagram&#10;&#10;Description automatically generated">
              <a:extLst>
                <a:ext uri="{FF2B5EF4-FFF2-40B4-BE49-F238E27FC236}">
                  <a16:creationId xmlns:a16="http://schemas.microsoft.com/office/drawing/2014/main" id="{B1B7B8A8-1BDF-894C-8CF7-80561C00BD7E}"/>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p:graphicFrame>
        <p:nvGraphicFramePr>
          <p:cNvPr id="25" name="Google Shape;188;p13">
            <a:extLst>
              <a:ext uri="{FF2B5EF4-FFF2-40B4-BE49-F238E27FC236}">
                <a16:creationId xmlns:a16="http://schemas.microsoft.com/office/drawing/2014/main" id="{4F88D696-A445-6E40-9F2F-97508C396BBA}"/>
              </a:ext>
            </a:extLst>
          </p:cNvPr>
          <p:cNvGraphicFramePr/>
          <p:nvPr>
            <p:extLst>
              <p:ext uri="{D42A27DB-BD31-4B8C-83A1-F6EECF244321}">
                <p14:modId xmlns:p14="http://schemas.microsoft.com/office/powerpoint/2010/main" val="895300215"/>
              </p:ext>
            </p:extLst>
          </p:nvPr>
        </p:nvGraphicFramePr>
        <p:xfrm>
          <a:off x="1066799" y="3204752"/>
          <a:ext cx="6778450" cy="3200470"/>
        </p:xfrm>
        <a:graphic>
          <a:graphicData uri="http://schemas.openxmlformats.org/drawingml/2006/table">
            <a:tbl>
              <a:tblPr>
                <a:noFill/>
                <a:tableStyleId>{5F33DDE9-AC2A-48E9-A6BD-EA3658451550}</a:tableStyleId>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1</a:t>
                      </a:r>
                      <a:endParaRPr sz="1400" u="none" strike="noStrike" cap="none" dirty="0">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1</a:t>
                      </a:r>
                      <a:endParaRPr sz="1400"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lgn="ctr">
                      <a:solidFill>
                        <a:srgbClr val="00B0F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0</a:t>
                      </a:r>
                      <a:endParaRPr sz="1400" u="none" strike="noStrike" cap="none" dirty="0">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0</a:t>
                      </a: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lgn="ctr">
                      <a:solidFill>
                        <a:srgbClr val="00B0F0"/>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38100" cap="flat" cmpd="sng" algn="ctr">
                      <a:solidFill>
                        <a:srgbClr val="00B0F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Courier New"/>
                          <a:ea typeface="Courier New"/>
                          <a:cs typeface="Courier New"/>
                          <a:sym typeface="Courier New"/>
                        </a:rPr>
                        <a:t>1</a:t>
                      </a:r>
                      <a:endParaRPr sz="1400" b="1" u="none" strike="noStrike" cap="none" dirty="0">
                        <a:solidFill>
                          <a:schemeClr val="tx1"/>
                        </a:solidFill>
                        <a:latin typeface="Courier New"/>
                        <a:ea typeface="Courier New"/>
                        <a:cs typeface="Courier New"/>
                        <a:sym typeface="Courier New"/>
                      </a:endParaRPr>
                    </a:p>
                  </a:txBody>
                  <a:tcPr marL="91450" marR="91450" marT="45725" marB="45725" anchor="ctr">
                    <a:lnL w="38100" cap="flat" cmpd="sng" algn="ctr">
                      <a:solidFill>
                        <a:srgbClr val="00B0F0"/>
                      </a:solidFill>
                      <a:prstDash val="solid"/>
                      <a:round/>
                      <a:headEnd type="none" w="med" len="med"/>
                      <a:tailEnd type="none" w="med" len="med"/>
                    </a:lnL>
                    <a:lnR w="28575" cap="flat" cmpd="sng">
                      <a:solidFill>
                        <a:srgbClr val="A5A5A5"/>
                      </a:solidFill>
                      <a:prstDash val="dash"/>
                      <a:round/>
                      <a:headEnd type="none" w="sm" len="sm"/>
                      <a:tailEnd type="none" w="sm" len="sm"/>
                    </a:lnR>
                    <a:lnT w="38100" cap="flat" cmpd="sng" algn="ctr">
                      <a:solidFill>
                        <a:srgbClr val="00B0F0"/>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solidFill>
                      <a:srgbClr val="CCEFFC"/>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lgn="ctr">
                      <a:solidFill>
                        <a:srgbClr val="00B0F0"/>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0</a:t>
                      </a:r>
                      <a:endParaRPr sz="1400" u="none" strike="noStrike" cap="none" dirty="0">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dirty="0">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rgbClr val="7030A0"/>
                          </a:solidFill>
                          <a:latin typeface="Courier New"/>
                          <a:ea typeface="Courier New"/>
                          <a:cs typeface="Courier New"/>
                          <a:sym typeface="Courier New"/>
                        </a:rPr>
                        <a:t>AE</a:t>
                      </a:r>
                      <a:endParaRPr sz="1400" u="none" strike="noStrike" cap="none" dirty="0">
                        <a:solidFill>
                          <a:srgbClr val="7030A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6" name="Google Shape;189;p13">
            <a:extLst>
              <a:ext uri="{FF2B5EF4-FFF2-40B4-BE49-F238E27FC236}">
                <a16:creationId xmlns:a16="http://schemas.microsoft.com/office/drawing/2014/main" id="{D980A274-8125-674E-8E47-11A1913D092A}"/>
              </a:ext>
            </a:extLst>
          </p:cNvPr>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27" name="Google Shape;190;p13">
            <a:extLst>
              <a:ext uri="{FF2B5EF4-FFF2-40B4-BE49-F238E27FC236}">
                <a16:creationId xmlns:a16="http://schemas.microsoft.com/office/drawing/2014/main" id="{6B4C9D80-0C66-7640-8815-92E62FE33816}"/>
              </a:ext>
            </a:extLst>
          </p:cNvPr>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28" name="Google Shape;191;p13">
            <a:extLst>
              <a:ext uri="{FF2B5EF4-FFF2-40B4-BE49-F238E27FC236}">
                <a16:creationId xmlns:a16="http://schemas.microsoft.com/office/drawing/2014/main" id="{FF61FD08-100C-3C41-9EB1-7310323DBB04}"/>
              </a:ext>
            </a:extLst>
          </p:cNvPr>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29" name="Google Shape;192;p13">
            <a:extLst>
              <a:ext uri="{FF2B5EF4-FFF2-40B4-BE49-F238E27FC236}">
                <a16:creationId xmlns:a16="http://schemas.microsoft.com/office/drawing/2014/main" id="{041F6516-E575-3A4D-8D4D-58AE1708DA0E}"/>
              </a:ext>
            </a:extLst>
          </p:cNvPr>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30" name="Google Shape;193;p13">
            <a:extLst>
              <a:ext uri="{FF2B5EF4-FFF2-40B4-BE49-F238E27FC236}">
                <a16:creationId xmlns:a16="http://schemas.microsoft.com/office/drawing/2014/main" id="{C6875125-87BA-614E-B452-3B6847CC62D5}"/>
              </a:ext>
            </a:extLst>
          </p:cNvPr>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31" name="Google Shape;194;p13">
            <a:extLst>
              <a:ext uri="{FF2B5EF4-FFF2-40B4-BE49-F238E27FC236}">
                <a16:creationId xmlns:a16="http://schemas.microsoft.com/office/drawing/2014/main" id="{0212839A-D5FA-A84E-B059-F11BF9090005}"/>
              </a:ext>
            </a:extLst>
          </p:cNvPr>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32" name="Google Shape;195;p13">
            <a:extLst>
              <a:ext uri="{FF2B5EF4-FFF2-40B4-BE49-F238E27FC236}">
                <a16:creationId xmlns:a16="http://schemas.microsoft.com/office/drawing/2014/main" id="{F49FCDF6-6691-BE46-B465-384B18A93FB4}"/>
              </a:ext>
            </a:extLst>
          </p:cNvPr>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spTree>
    <p:extLst>
      <p:ext uri="{BB962C8B-B14F-4D97-AF65-F5344CB8AC3E}">
        <p14:creationId xmlns:p14="http://schemas.microsoft.com/office/powerpoint/2010/main" val="153630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 name="Google Shape;198;p7">
            <a:extLst>
              <a:ext uri="{FF2B5EF4-FFF2-40B4-BE49-F238E27FC236}">
                <a16:creationId xmlns:a16="http://schemas.microsoft.com/office/drawing/2014/main" id="{6C694559-29B8-8749-B4EE-CAC3ACF5568C}"/>
              </a:ext>
            </a:extLst>
          </p:cNvPr>
          <p:cNvSpPr txBox="1">
            <a:spLocks/>
          </p:cNvSpPr>
          <p:nvPr/>
        </p:nvSpPr>
        <p:spPr>
          <a:xfrm>
            <a:off x="374090" y="1486855"/>
            <a:ext cx="4449370" cy="12715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r>
              <a:rPr lang="en-US" sz="2600" dirty="0"/>
              <a:t>Describe the behavior of the Autopilot Engaged (</a:t>
            </a:r>
            <a:r>
              <a:rPr lang="en-US" sz="2600" dirty="0">
                <a:solidFill>
                  <a:srgbClr val="7030A0"/>
                </a:solidFill>
                <a:latin typeface="Courier New" panose="02070309020205020404" pitchFamily="49" charset="0"/>
                <a:cs typeface="Courier New" panose="02070309020205020404" pitchFamily="49" charset="0"/>
              </a:rPr>
              <a:t>AE</a:t>
            </a:r>
            <a:r>
              <a:rPr lang="en-US" sz="2600" dirty="0"/>
              <a:t>) output between 1ms to 6ms.</a:t>
            </a:r>
          </a:p>
        </p:txBody>
      </p:sp>
      <p:sp>
        <p:nvSpPr>
          <p:cNvPr id="197" name="Google Shape;197;p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21</a:t>
            </a:fld>
            <a:endParaRPr/>
          </a:p>
        </p:txBody>
      </p:sp>
      <p:graphicFrame>
        <p:nvGraphicFramePr>
          <p:cNvPr id="5" name="Google Shape;285;p18">
            <a:extLst>
              <a:ext uri="{FF2B5EF4-FFF2-40B4-BE49-F238E27FC236}">
                <a16:creationId xmlns:a16="http://schemas.microsoft.com/office/drawing/2014/main" id="{7FCEDFC9-C17A-CD41-8D75-5A5216E4D561}"/>
              </a:ext>
            </a:extLst>
          </p:cNvPr>
          <p:cNvGraphicFramePr/>
          <p:nvPr/>
        </p:nvGraphicFramePr>
        <p:xfrm>
          <a:off x="1066799" y="3204363"/>
          <a:ext cx="6778450" cy="3200470"/>
        </p:xfrm>
        <a:graphic>
          <a:graphicData uri="http://schemas.openxmlformats.org/drawingml/2006/table">
            <a:tbl>
              <a:tblPr>
                <a:noFill/>
                <a:tableStyleId>{5F33DDE9-AC2A-48E9-A6BD-EA3658451550}</a:tableStyleId>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1</a:t>
                      </a:r>
                      <a:endParaRPr sz="1400" u="none" strike="noStrike" cap="none" dirty="0">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1</a:t>
                      </a:r>
                      <a:endParaRPr sz="1400" u="none" strike="noStrike" cap="none" dirty="0">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0</a:t>
                      </a:r>
                      <a:endParaRPr sz="1400"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dirty="0">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1</a:t>
                      </a:r>
                      <a:endParaRPr sz="1400" u="none" strike="noStrike" cap="none" dirty="0">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7030A0"/>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7030A0"/>
                      </a:solidFill>
                      <a:prstDash val="solid"/>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7030A0"/>
                      </a:solidFill>
                      <a:prstDash val="solid"/>
                      <a:round/>
                      <a:headEnd type="none" w="sm" len="sm"/>
                      <a:tailEnd type="none" w="sm" len="sm"/>
                    </a:lnL>
                    <a:lnR w="38100" cap="flat" cmpd="sng">
                      <a:solidFill>
                        <a:srgbClr val="7030A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rgbClr val="7030A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1</a:t>
                      </a:r>
                      <a:endParaRPr sz="1400"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extLst>
                  <a:ext uri="{0D108BD9-81ED-4DB2-BD59-A6C34878D82A}">
                    <a16:rowId xmlns:a16="http://schemas.microsoft.com/office/drawing/2014/main" val="10012"/>
                  </a:ext>
                </a:extLst>
              </a:tr>
            </a:tbl>
          </a:graphicData>
        </a:graphic>
      </p:graphicFrame>
      <p:sp>
        <p:nvSpPr>
          <p:cNvPr id="11" name="Google Shape;291;p18">
            <a:extLst>
              <a:ext uri="{FF2B5EF4-FFF2-40B4-BE49-F238E27FC236}">
                <a16:creationId xmlns:a16="http://schemas.microsoft.com/office/drawing/2014/main" id="{229C9218-745B-8E46-94E7-1858934FA3A0}"/>
              </a:ext>
            </a:extLst>
          </p:cNvPr>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12" name="Google Shape;292;p18">
            <a:extLst>
              <a:ext uri="{FF2B5EF4-FFF2-40B4-BE49-F238E27FC236}">
                <a16:creationId xmlns:a16="http://schemas.microsoft.com/office/drawing/2014/main" id="{EDC3C8B7-B884-6041-96B4-66E9194F3246}"/>
              </a:ext>
            </a:extLst>
          </p:cNvPr>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13" name="Google Shape;293;p18">
            <a:extLst>
              <a:ext uri="{FF2B5EF4-FFF2-40B4-BE49-F238E27FC236}">
                <a16:creationId xmlns:a16="http://schemas.microsoft.com/office/drawing/2014/main" id="{F60F7259-FA41-424A-861B-6E2552BE17B8}"/>
              </a:ext>
            </a:extLst>
          </p:cNvPr>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14" name="Google Shape;294;p18">
            <a:extLst>
              <a:ext uri="{FF2B5EF4-FFF2-40B4-BE49-F238E27FC236}">
                <a16:creationId xmlns:a16="http://schemas.microsoft.com/office/drawing/2014/main" id="{C9088C38-BB52-B24D-8660-619572E4F4B7}"/>
              </a:ext>
            </a:extLst>
          </p:cNvPr>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15" name="Google Shape;295;p18">
            <a:extLst>
              <a:ext uri="{FF2B5EF4-FFF2-40B4-BE49-F238E27FC236}">
                <a16:creationId xmlns:a16="http://schemas.microsoft.com/office/drawing/2014/main" id="{4E2BA052-2875-3742-B92E-C41E1BCB447A}"/>
              </a:ext>
            </a:extLst>
          </p:cNvPr>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16" name="Google Shape;296;p18">
            <a:extLst>
              <a:ext uri="{FF2B5EF4-FFF2-40B4-BE49-F238E27FC236}">
                <a16:creationId xmlns:a16="http://schemas.microsoft.com/office/drawing/2014/main" id="{317BF566-961F-7A48-A503-219B6DB29034}"/>
              </a:ext>
            </a:extLst>
          </p:cNvPr>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17" name="Google Shape;297;p18">
            <a:extLst>
              <a:ext uri="{FF2B5EF4-FFF2-40B4-BE49-F238E27FC236}">
                <a16:creationId xmlns:a16="http://schemas.microsoft.com/office/drawing/2014/main" id="{40AF233D-56BC-F940-B769-83B798BDCD35}"/>
              </a:ext>
            </a:extLst>
          </p:cNvPr>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grpSp>
        <p:nvGrpSpPr>
          <p:cNvPr id="18" name="Group 17">
            <a:extLst>
              <a:ext uri="{FF2B5EF4-FFF2-40B4-BE49-F238E27FC236}">
                <a16:creationId xmlns:a16="http://schemas.microsoft.com/office/drawing/2014/main" id="{201ED3CD-B5F3-AB4E-8E2A-D18F849FB1BA}"/>
              </a:ext>
            </a:extLst>
          </p:cNvPr>
          <p:cNvGrpSpPr/>
          <p:nvPr/>
        </p:nvGrpSpPr>
        <p:grpSpPr>
          <a:xfrm>
            <a:off x="4465320" y="1674743"/>
            <a:ext cx="4738031" cy="1114224"/>
            <a:chOff x="438515" y="1097534"/>
            <a:chExt cx="8388673" cy="1972732"/>
          </a:xfrm>
        </p:grpSpPr>
        <p:sp>
          <p:nvSpPr>
            <p:cNvPr id="20" name="Google Shape;196;p13">
              <a:extLst>
                <a:ext uri="{FF2B5EF4-FFF2-40B4-BE49-F238E27FC236}">
                  <a16:creationId xmlns:a16="http://schemas.microsoft.com/office/drawing/2014/main" id="{70C3775A-1159-3A4E-B4B2-16AB66B5FA56}"/>
                </a:ext>
              </a:extLst>
            </p:cNvPr>
            <p:cNvSpPr txBox="1"/>
            <p:nvPr/>
          </p:nvSpPr>
          <p:spPr>
            <a:xfrm>
              <a:off x="438515" y="1097534"/>
              <a:ext cx="2603800" cy="40861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900" b="1" i="0" u="none" strike="noStrike" cap="none" dirty="0">
                  <a:solidFill>
                    <a:srgbClr val="009972"/>
                  </a:solidFill>
                  <a:latin typeface="Calibri"/>
                  <a:ea typeface="Calibri"/>
                  <a:cs typeface="Calibri"/>
                  <a:sym typeface="Calibri"/>
                </a:rPr>
                <a:t>Copilot Autopilot Request</a:t>
              </a:r>
              <a:endParaRPr sz="900" b="0" i="0" u="none" strike="noStrike" cap="none" dirty="0">
                <a:solidFill>
                  <a:srgbClr val="000000"/>
                </a:solidFill>
                <a:latin typeface="Arial"/>
                <a:ea typeface="Arial"/>
                <a:cs typeface="Arial"/>
                <a:sym typeface="Arial"/>
              </a:endParaRPr>
            </a:p>
          </p:txBody>
        </p:sp>
        <p:sp>
          <p:nvSpPr>
            <p:cNvPr id="21" name="Google Shape;197;p13">
              <a:extLst>
                <a:ext uri="{FF2B5EF4-FFF2-40B4-BE49-F238E27FC236}">
                  <a16:creationId xmlns:a16="http://schemas.microsoft.com/office/drawing/2014/main" id="{C660F3E9-B0A2-2142-AE1B-AE64F85D0A7F}"/>
                </a:ext>
              </a:extLst>
            </p:cNvPr>
            <p:cNvSpPr txBox="1"/>
            <p:nvPr/>
          </p:nvSpPr>
          <p:spPr>
            <a:xfrm>
              <a:off x="438515" y="2661649"/>
              <a:ext cx="2603800" cy="40861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900" b="1" i="0" u="none" strike="noStrike" cap="none">
                  <a:solidFill>
                    <a:srgbClr val="009972"/>
                  </a:solidFill>
                  <a:latin typeface="Calibri"/>
                  <a:ea typeface="Calibri"/>
                  <a:cs typeface="Calibri"/>
                  <a:sym typeface="Calibri"/>
                </a:rPr>
                <a:t>Pilot Autopilot Request</a:t>
              </a:r>
              <a:endParaRPr sz="900" b="0" i="0" u="none" strike="noStrike" cap="none">
                <a:solidFill>
                  <a:srgbClr val="000000"/>
                </a:solidFill>
                <a:latin typeface="Arial"/>
                <a:ea typeface="Arial"/>
                <a:cs typeface="Arial"/>
                <a:sym typeface="Arial"/>
              </a:endParaRPr>
            </a:p>
          </p:txBody>
        </p:sp>
        <p:sp>
          <p:nvSpPr>
            <p:cNvPr id="22" name="Google Shape;198;p13">
              <a:extLst>
                <a:ext uri="{FF2B5EF4-FFF2-40B4-BE49-F238E27FC236}">
                  <a16:creationId xmlns:a16="http://schemas.microsoft.com/office/drawing/2014/main" id="{7F8851AF-9DA2-8E47-92DF-7471D7244AEF}"/>
                </a:ext>
              </a:extLst>
            </p:cNvPr>
            <p:cNvSpPr txBox="1"/>
            <p:nvPr/>
          </p:nvSpPr>
          <p:spPr>
            <a:xfrm>
              <a:off x="438515" y="1890324"/>
              <a:ext cx="2603800" cy="40861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900" b="1" i="0" u="none" strike="noStrike" cap="none" dirty="0">
                  <a:solidFill>
                    <a:srgbClr val="009972"/>
                  </a:solidFill>
                  <a:latin typeface="Calibri"/>
                  <a:ea typeface="Calibri"/>
                  <a:cs typeface="Calibri"/>
                  <a:sym typeface="Calibri"/>
                </a:rPr>
                <a:t>Pilot Flying?</a:t>
              </a:r>
              <a:endParaRPr sz="900" b="0" i="0" u="none" strike="noStrike" cap="none" dirty="0">
                <a:solidFill>
                  <a:srgbClr val="000000"/>
                </a:solidFill>
                <a:latin typeface="Arial"/>
                <a:ea typeface="Arial"/>
                <a:cs typeface="Arial"/>
                <a:sym typeface="Arial"/>
              </a:endParaRPr>
            </a:p>
          </p:txBody>
        </p:sp>
        <p:sp>
          <p:nvSpPr>
            <p:cNvPr id="23" name="Google Shape;199;p13">
              <a:extLst>
                <a:ext uri="{FF2B5EF4-FFF2-40B4-BE49-F238E27FC236}">
                  <a16:creationId xmlns:a16="http://schemas.microsoft.com/office/drawing/2014/main" id="{78E6F5E8-8B12-9A47-8944-6920F8384168}"/>
                </a:ext>
              </a:extLst>
            </p:cNvPr>
            <p:cNvSpPr txBox="1"/>
            <p:nvPr/>
          </p:nvSpPr>
          <p:spPr>
            <a:xfrm>
              <a:off x="6852127" y="1878090"/>
              <a:ext cx="1975061" cy="4086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900" b="1" i="0" u="none" strike="noStrike" cap="none" dirty="0">
                  <a:solidFill>
                    <a:srgbClr val="7030A0"/>
                  </a:solidFill>
                  <a:latin typeface="Calibri"/>
                  <a:ea typeface="Calibri"/>
                  <a:cs typeface="Calibri"/>
                  <a:sym typeface="Calibri"/>
                </a:rPr>
                <a:t>Autopilot Engaged</a:t>
              </a:r>
              <a:endParaRPr sz="900" b="0" i="0" u="none" strike="noStrike" cap="none" dirty="0">
                <a:solidFill>
                  <a:srgbClr val="000000"/>
                </a:solidFill>
                <a:latin typeface="Arial"/>
                <a:ea typeface="Arial"/>
                <a:cs typeface="Arial"/>
                <a:sym typeface="Arial"/>
              </a:endParaRPr>
            </a:p>
          </p:txBody>
        </p:sp>
        <p:pic>
          <p:nvPicPr>
            <p:cNvPr id="24" name="Google Shape;200;p13" descr="Diagram&#10;&#10;Description automatically generated">
              <a:extLst>
                <a:ext uri="{FF2B5EF4-FFF2-40B4-BE49-F238E27FC236}">
                  <a16:creationId xmlns:a16="http://schemas.microsoft.com/office/drawing/2014/main" id="{B1B7B8A8-1BDF-894C-8CF7-80561C00BD7E}"/>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p:spTree>
    <p:extLst>
      <p:ext uri="{BB962C8B-B14F-4D97-AF65-F5344CB8AC3E}">
        <p14:creationId xmlns:p14="http://schemas.microsoft.com/office/powerpoint/2010/main" val="1113310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Autopilot Control Circuit Example</a:t>
            </a:r>
            <a:endParaRPr dirty="0"/>
          </a:p>
        </p:txBody>
      </p:sp>
      <p:sp>
        <p:nvSpPr>
          <p:cNvPr id="176" name="Google Shape;176;p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22</a:t>
            </a:fld>
            <a:endParaRPr/>
          </a:p>
        </p:txBody>
      </p:sp>
      <p:grpSp>
        <p:nvGrpSpPr>
          <p:cNvPr id="49" name="Group 48">
            <a:extLst>
              <a:ext uri="{FF2B5EF4-FFF2-40B4-BE49-F238E27FC236}">
                <a16:creationId xmlns:a16="http://schemas.microsoft.com/office/drawing/2014/main" id="{97DF9BCC-F4B4-054D-8B20-B309FF89FD4C}"/>
              </a:ext>
            </a:extLst>
          </p:cNvPr>
          <p:cNvGrpSpPr/>
          <p:nvPr/>
        </p:nvGrpSpPr>
        <p:grpSpPr>
          <a:xfrm>
            <a:off x="627390" y="1150050"/>
            <a:ext cx="8066116" cy="1871891"/>
            <a:chOff x="627390" y="1440669"/>
            <a:chExt cx="8066116" cy="1871891"/>
          </a:xfrm>
        </p:grpSpPr>
        <p:sp>
          <p:nvSpPr>
            <p:cNvPr id="50" name="Google Shape;303;p19">
              <a:extLst>
                <a:ext uri="{FF2B5EF4-FFF2-40B4-BE49-F238E27FC236}">
                  <a16:creationId xmlns:a16="http://schemas.microsoft.com/office/drawing/2014/main" id="{218A5BC2-4FCC-A946-9923-C175ED4AEB54}"/>
                </a:ext>
              </a:extLst>
            </p:cNvPr>
            <p:cNvSpPr txBox="1"/>
            <p:nvPr/>
          </p:nvSpPr>
          <p:spPr>
            <a:xfrm>
              <a:off x="627390" y="1440669"/>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Copilot Autopilot Request</a:t>
              </a:r>
              <a:endParaRPr sz="1400" b="0" i="0" u="none" strike="noStrike" cap="none">
                <a:solidFill>
                  <a:srgbClr val="000000"/>
                </a:solidFill>
                <a:latin typeface="Arial"/>
                <a:ea typeface="Arial"/>
                <a:cs typeface="Arial"/>
                <a:sym typeface="Arial"/>
              </a:endParaRPr>
            </a:p>
          </p:txBody>
        </p:sp>
        <p:sp>
          <p:nvSpPr>
            <p:cNvPr id="51" name="Google Shape;304;p19">
              <a:extLst>
                <a:ext uri="{FF2B5EF4-FFF2-40B4-BE49-F238E27FC236}">
                  <a16:creationId xmlns:a16="http://schemas.microsoft.com/office/drawing/2014/main" id="{88B674E1-FD07-5C4C-86C6-3BD11719D273}"/>
                </a:ext>
              </a:extLst>
            </p:cNvPr>
            <p:cNvSpPr txBox="1"/>
            <p:nvPr/>
          </p:nvSpPr>
          <p:spPr>
            <a:xfrm>
              <a:off x="627390" y="3004783"/>
              <a:ext cx="224970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9972"/>
                  </a:solidFill>
                  <a:latin typeface="Calibri"/>
                  <a:ea typeface="Calibri"/>
                  <a:cs typeface="Calibri"/>
                  <a:sym typeface="Calibri"/>
                </a:rPr>
                <a:t>Pilot Autopilot Request</a:t>
              </a:r>
              <a:endParaRPr sz="1400" b="0" i="0" u="none" strike="noStrike" cap="none">
                <a:solidFill>
                  <a:srgbClr val="000000"/>
                </a:solidFill>
                <a:latin typeface="Arial"/>
                <a:ea typeface="Arial"/>
                <a:cs typeface="Arial"/>
                <a:sym typeface="Arial"/>
              </a:endParaRPr>
            </a:p>
          </p:txBody>
        </p:sp>
        <p:sp>
          <p:nvSpPr>
            <p:cNvPr id="52" name="Google Shape;305;p19">
              <a:extLst>
                <a:ext uri="{FF2B5EF4-FFF2-40B4-BE49-F238E27FC236}">
                  <a16:creationId xmlns:a16="http://schemas.microsoft.com/office/drawing/2014/main" id="{50EF0D5C-043E-E543-A88D-3F8B873584BA}"/>
                </a:ext>
              </a:extLst>
            </p:cNvPr>
            <p:cNvSpPr txBox="1"/>
            <p:nvPr/>
          </p:nvSpPr>
          <p:spPr>
            <a:xfrm>
              <a:off x="627390" y="2233459"/>
              <a:ext cx="2249703"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dirty="0">
                  <a:solidFill>
                    <a:srgbClr val="009972"/>
                  </a:solidFill>
                  <a:latin typeface="Calibri"/>
                  <a:ea typeface="Calibri"/>
                  <a:cs typeface="Calibri"/>
                  <a:sym typeface="Calibri"/>
                </a:rPr>
                <a:t>Pilot Flying?</a:t>
              </a:r>
              <a:endParaRPr sz="1400" b="0" i="0" u="none" strike="noStrike" cap="none" dirty="0">
                <a:solidFill>
                  <a:srgbClr val="000000"/>
                </a:solidFill>
                <a:latin typeface="Arial"/>
                <a:ea typeface="Arial"/>
                <a:cs typeface="Arial"/>
                <a:sym typeface="Arial"/>
              </a:endParaRPr>
            </a:p>
          </p:txBody>
        </p:sp>
        <p:sp>
          <p:nvSpPr>
            <p:cNvPr id="53" name="Google Shape;306;p19">
              <a:extLst>
                <a:ext uri="{FF2B5EF4-FFF2-40B4-BE49-F238E27FC236}">
                  <a16:creationId xmlns:a16="http://schemas.microsoft.com/office/drawing/2014/main" id="{6EAEB8BC-E288-454D-865C-2BF9E614F07A}"/>
                </a:ext>
              </a:extLst>
            </p:cNvPr>
            <p:cNvSpPr txBox="1"/>
            <p:nvPr/>
          </p:nvSpPr>
          <p:spPr>
            <a:xfrm>
              <a:off x="6987038" y="2207734"/>
              <a:ext cx="17064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030A0"/>
                  </a:solidFill>
                  <a:latin typeface="Calibri"/>
                  <a:ea typeface="Calibri"/>
                  <a:cs typeface="Calibri"/>
                  <a:sym typeface="Calibri"/>
                </a:rPr>
                <a:t>Autopilot Engaged</a:t>
              </a:r>
              <a:endParaRPr sz="1400" b="0" i="0" u="none" strike="noStrike" cap="none">
                <a:solidFill>
                  <a:srgbClr val="000000"/>
                </a:solidFill>
                <a:latin typeface="Arial"/>
                <a:ea typeface="Arial"/>
                <a:cs typeface="Arial"/>
                <a:sym typeface="Arial"/>
              </a:endParaRPr>
            </a:p>
          </p:txBody>
        </p:sp>
        <p:pic>
          <p:nvPicPr>
            <p:cNvPr id="54" name="Google Shape;307;p19" descr="Diagram&#10;&#10;Description automatically generated">
              <a:extLst>
                <a:ext uri="{FF2B5EF4-FFF2-40B4-BE49-F238E27FC236}">
                  <a16:creationId xmlns:a16="http://schemas.microsoft.com/office/drawing/2014/main" id="{F9FF22DA-20F0-A442-9369-453C63D47C46}"/>
                </a:ext>
              </a:extLst>
            </p:cNvPr>
            <p:cNvPicPr preferRelativeResize="0"/>
            <p:nvPr/>
          </p:nvPicPr>
          <p:blipFill rotWithShape="1">
            <a:blip r:embed="rId3">
              <a:alphaModFix/>
            </a:blip>
            <a:srcRect/>
            <a:stretch/>
          </p:blipFill>
          <p:spPr>
            <a:xfrm>
              <a:off x="2877749" y="1480508"/>
              <a:ext cx="4109289" cy="1792213"/>
            </a:xfrm>
            <a:prstGeom prst="rect">
              <a:avLst/>
            </a:prstGeom>
            <a:noFill/>
            <a:ln>
              <a:noFill/>
            </a:ln>
          </p:spPr>
        </p:pic>
        <p:cxnSp>
          <p:nvCxnSpPr>
            <p:cNvPr id="55" name="Google Shape;309;p19">
              <a:extLst>
                <a:ext uri="{FF2B5EF4-FFF2-40B4-BE49-F238E27FC236}">
                  <a16:creationId xmlns:a16="http://schemas.microsoft.com/office/drawing/2014/main" id="{F3280744-A315-6240-8733-594E4808EF02}"/>
                </a:ext>
              </a:extLst>
            </p:cNvPr>
            <p:cNvCxnSpPr/>
            <p:nvPr/>
          </p:nvCxnSpPr>
          <p:spPr>
            <a:xfrm rot="10800000">
              <a:off x="4111625" y="2118505"/>
              <a:ext cx="492125" cy="0"/>
            </a:xfrm>
            <a:prstGeom prst="straightConnector1">
              <a:avLst/>
            </a:prstGeom>
            <a:noFill/>
            <a:ln w="38100" cap="flat" cmpd="sng">
              <a:solidFill>
                <a:srgbClr val="FF0000"/>
              </a:solidFill>
              <a:prstDash val="solid"/>
              <a:round/>
              <a:headEnd type="none" w="sm" len="sm"/>
              <a:tailEnd type="none" w="sm" len="sm"/>
            </a:ln>
          </p:spPr>
        </p:cxnSp>
        <p:cxnSp>
          <p:nvCxnSpPr>
            <p:cNvPr id="56" name="Google Shape;310;p19">
              <a:extLst>
                <a:ext uri="{FF2B5EF4-FFF2-40B4-BE49-F238E27FC236}">
                  <a16:creationId xmlns:a16="http://schemas.microsoft.com/office/drawing/2014/main" id="{6A403C1F-A0E5-3E49-9821-4BD54DC09D7B}"/>
                </a:ext>
              </a:extLst>
            </p:cNvPr>
            <p:cNvCxnSpPr/>
            <p:nvPr/>
          </p:nvCxnSpPr>
          <p:spPr>
            <a:xfrm flipH="1">
              <a:off x="3308350" y="2117193"/>
              <a:ext cx="401161" cy="1312"/>
            </a:xfrm>
            <a:prstGeom prst="straightConnector1">
              <a:avLst/>
            </a:prstGeom>
            <a:noFill/>
            <a:ln w="38100" cap="flat" cmpd="sng">
              <a:solidFill>
                <a:srgbClr val="FF0000"/>
              </a:solidFill>
              <a:prstDash val="solid"/>
              <a:round/>
              <a:headEnd type="none" w="sm" len="sm"/>
              <a:tailEnd type="none" w="sm" len="sm"/>
            </a:ln>
          </p:spPr>
        </p:cxnSp>
        <p:cxnSp>
          <p:nvCxnSpPr>
            <p:cNvPr id="57" name="Google Shape;311;p19">
              <a:extLst>
                <a:ext uri="{FF2B5EF4-FFF2-40B4-BE49-F238E27FC236}">
                  <a16:creationId xmlns:a16="http://schemas.microsoft.com/office/drawing/2014/main" id="{B31C252C-8333-7F4F-A54E-55CF6A96A515}"/>
                </a:ext>
              </a:extLst>
            </p:cNvPr>
            <p:cNvCxnSpPr/>
            <p:nvPr/>
          </p:nvCxnSpPr>
          <p:spPr>
            <a:xfrm rot="10800000">
              <a:off x="2919423" y="2375056"/>
              <a:ext cx="395700" cy="0"/>
            </a:xfrm>
            <a:prstGeom prst="straightConnector1">
              <a:avLst/>
            </a:prstGeom>
            <a:noFill/>
            <a:ln w="38100" cap="flat" cmpd="sng">
              <a:solidFill>
                <a:srgbClr val="FF0000"/>
              </a:solidFill>
              <a:prstDash val="solid"/>
              <a:round/>
              <a:headEnd type="none" w="sm" len="sm"/>
              <a:tailEnd type="none" w="sm" len="sm"/>
            </a:ln>
          </p:spPr>
        </p:cxnSp>
        <p:cxnSp>
          <p:nvCxnSpPr>
            <p:cNvPr id="58" name="Google Shape;312;p19">
              <a:extLst>
                <a:ext uri="{FF2B5EF4-FFF2-40B4-BE49-F238E27FC236}">
                  <a16:creationId xmlns:a16="http://schemas.microsoft.com/office/drawing/2014/main" id="{3741C424-CF15-EB40-83EB-A50E009B9607}"/>
                </a:ext>
              </a:extLst>
            </p:cNvPr>
            <p:cNvCxnSpPr/>
            <p:nvPr/>
          </p:nvCxnSpPr>
          <p:spPr>
            <a:xfrm rot="10800000">
              <a:off x="6654724" y="2375824"/>
              <a:ext cx="303286" cy="1559"/>
            </a:xfrm>
            <a:prstGeom prst="straightConnector1">
              <a:avLst/>
            </a:prstGeom>
            <a:noFill/>
            <a:ln w="38100" cap="flat" cmpd="sng">
              <a:solidFill>
                <a:srgbClr val="FF0000"/>
              </a:solidFill>
              <a:prstDash val="solid"/>
              <a:round/>
              <a:headEnd type="none" w="sm" len="sm"/>
              <a:tailEnd type="none" w="sm" len="sm"/>
            </a:ln>
          </p:spPr>
        </p:cxnSp>
        <p:cxnSp>
          <p:nvCxnSpPr>
            <p:cNvPr id="59" name="Google Shape;313;p19">
              <a:extLst>
                <a:ext uri="{FF2B5EF4-FFF2-40B4-BE49-F238E27FC236}">
                  <a16:creationId xmlns:a16="http://schemas.microsoft.com/office/drawing/2014/main" id="{8772A458-4336-B849-A671-48AC10E9345F}"/>
                </a:ext>
              </a:extLst>
            </p:cNvPr>
            <p:cNvCxnSpPr/>
            <p:nvPr/>
          </p:nvCxnSpPr>
          <p:spPr>
            <a:xfrm>
              <a:off x="5254625" y="1862932"/>
              <a:ext cx="774600" cy="254400"/>
            </a:xfrm>
            <a:prstGeom prst="bentConnector3">
              <a:avLst>
                <a:gd name="adj1" fmla="val 48776"/>
              </a:avLst>
            </a:prstGeom>
            <a:noFill/>
            <a:ln w="38100" cap="flat" cmpd="sng">
              <a:solidFill>
                <a:srgbClr val="FF0000"/>
              </a:solidFill>
              <a:prstDash val="solid"/>
              <a:round/>
              <a:headEnd type="none" w="sm" len="sm"/>
              <a:tailEnd type="none" w="sm" len="sm"/>
            </a:ln>
          </p:spPr>
        </p:cxnSp>
        <p:cxnSp>
          <p:nvCxnSpPr>
            <p:cNvPr id="60" name="Google Shape;315;p19">
              <a:extLst>
                <a:ext uri="{FF2B5EF4-FFF2-40B4-BE49-F238E27FC236}">
                  <a16:creationId xmlns:a16="http://schemas.microsoft.com/office/drawing/2014/main" id="{8CC8DA9D-10AE-BC40-A0F6-87D6DF8D7799}"/>
                </a:ext>
              </a:extLst>
            </p:cNvPr>
            <p:cNvCxnSpPr/>
            <p:nvPr/>
          </p:nvCxnSpPr>
          <p:spPr>
            <a:xfrm rot="10800000">
              <a:off x="3324415" y="2120368"/>
              <a:ext cx="0" cy="273309"/>
            </a:xfrm>
            <a:prstGeom prst="straightConnector1">
              <a:avLst/>
            </a:prstGeom>
            <a:noFill/>
            <a:ln w="38100" cap="flat" cmpd="sng">
              <a:solidFill>
                <a:srgbClr val="FF0000"/>
              </a:solidFill>
              <a:prstDash val="solid"/>
              <a:round/>
              <a:headEnd type="none" w="sm" len="sm"/>
              <a:tailEnd type="none" w="sm" len="sm"/>
            </a:ln>
          </p:spPr>
        </p:cxnSp>
        <p:sp>
          <p:nvSpPr>
            <p:cNvPr id="61" name="Google Shape;316;p19">
              <a:extLst>
                <a:ext uri="{FF2B5EF4-FFF2-40B4-BE49-F238E27FC236}">
                  <a16:creationId xmlns:a16="http://schemas.microsoft.com/office/drawing/2014/main" id="{1DB443F6-2873-3940-A781-CD068F5D1D06}"/>
                </a:ext>
              </a:extLst>
            </p:cNvPr>
            <p:cNvSpPr txBox="1"/>
            <p:nvPr/>
          </p:nvSpPr>
          <p:spPr>
            <a:xfrm>
              <a:off x="5994444" y="1565911"/>
              <a:ext cx="1245030" cy="3130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F0000"/>
                  </a:solidFill>
                  <a:latin typeface="Calibri"/>
                  <a:ea typeface="Calibri"/>
                  <a:cs typeface="Calibri"/>
                  <a:sym typeface="Calibri"/>
                </a:rPr>
                <a:t>Critical Path</a:t>
              </a:r>
              <a:endParaRPr sz="1400" b="0" i="0" u="none" strike="noStrike" cap="none">
                <a:solidFill>
                  <a:srgbClr val="000000"/>
                </a:solidFill>
                <a:latin typeface="Arial"/>
                <a:ea typeface="Arial"/>
                <a:cs typeface="Arial"/>
                <a:sym typeface="Arial"/>
              </a:endParaRPr>
            </a:p>
          </p:txBody>
        </p:sp>
        <p:sp>
          <p:nvSpPr>
            <p:cNvPr id="62" name="Google Shape;317;p19">
              <a:extLst>
                <a:ext uri="{FF2B5EF4-FFF2-40B4-BE49-F238E27FC236}">
                  <a16:creationId xmlns:a16="http://schemas.microsoft.com/office/drawing/2014/main" id="{AAC0EFD3-7013-1C49-94A1-7119B58219D1}"/>
                </a:ext>
              </a:extLst>
            </p:cNvPr>
            <p:cNvSpPr/>
            <p:nvPr/>
          </p:nvSpPr>
          <p:spPr>
            <a:xfrm>
              <a:off x="5917657" y="1506657"/>
              <a:ext cx="1435686" cy="410009"/>
            </a:xfrm>
            <a:prstGeom prst="wedgeRectCallout">
              <a:avLst>
                <a:gd name="adj1" fmla="val -75705"/>
                <a:gd name="adj2" fmla="val 38482"/>
              </a:avLst>
            </a:prstGeom>
            <a:solidFill>
              <a:srgbClr val="FF0000">
                <a:alpha val="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aphicFrame>
        <p:nvGraphicFramePr>
          <p:cNvPr id="26" name="Google Shape;285;p18">
            <a:extLst>
              <a:ext uri="{FF2B5EF4-FFF2-40B4-BE49-F238E27FC236}">
                <a16:creationId xmlns:a16="http://schemas.microsoft.com/office/drawing/2014/main" id="{70C2F14A-EAE3-344C-AAD9-B3ECF520B4B4}"/>
              </a:ext>
            </a:extLst>
          </p:cNvPr>
          <p:cNvGraphicFramePr/>
          <p:nvPr/>
        </p:nvGraphicFramePr>
        <p:xfrm>
          <a:off x="1066799" y="3204363"/>
          <a:ext cx="6778450" cy="3200470"/>
        </p:xfrm>
        <a:graphic>
          <a:graphicData uri="http://schemas.openxmlformats.org/drawingml/2006/table">
            <a:tbl>
              <a:tblPr>
                <a:noFill/>
                <a:tableStyleId>{5F33DDE9-AC2A-48E9-A6BD-EA3658451550}</a:tableStyleId>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1</a:t>
                      </a:r>
                      <a:endParaRPr sz="1400" u="none" strike="noStrike" cap="none" dirty="0">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9019"/>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1</a:t>
                      </a:r>
                      <a:endParaRPr sz="1400" u="none" strike="noStrike" cap="none" dirty="0">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0</a:t>
                      </a:r>
                      <a:endParaRPr sz="1400"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4117"/>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dirty="0">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1</a:t>
                      </a:r>
                      <a:endParaRPr sz="1400" u="none" strike="noStrike" cap="none" dirty="0">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7030A0"/>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7030A0"/>
                      </a:solidFill>
                      <a:prstDash val="solid"/>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7030A0"/>
                      </a:solidFill>
                      <a:prstDash val="solid"/>
                      <a:round/>
                      <a:headEnd type="none" w="sm" len="sm"/>
                      <a:tailEnd type="none" w="sm" len="sm"/>
                    </a:lnL>
                    <a:lnR w="38100" cap="flat" cmpd="sng">
                      <a:solidFill>
                        <a:srgbClr val="7030A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rgbClr val="7030A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1</a:t>
                      </a:r>
                      <a:endParaRPr sz="1400"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extLst>
                  <a:ext uri="{0D108BD9-81ED-4DB2-BD59-A6C34878D82A}">
                    <a16:rowId xmlns:a16="http://schemas.microsoft.com/office/drawing/2014/main" val="10012"/>
                  </a:ext>
                </a:extLst>
              </a:tr>
            </a:tbl>
          </a:graphicData>
        </a:graphic>
      </p:graphicFrame>
      <p:sp>
        <p:nvSpPr>
          <p:cNvPr id="27" name="Google Shape;291;p18">
            <a:extLst>
              <a:ext uri="{FF2B5EF4-FFF2-40B4-BE49-F238E27FC236}">
                <a16:creationId xmlns:a16="http://schemas.microsoft.com/office/drawing/2014/main" id="{B72EE6FB-8CC3-3D45-AE60-7D17CBE34445}"/>
              </a:ext>
            </a:extLst>
          </p:cNvPr>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28" name="Google Shape;292;p18">
            <a:extLst>
              <a:ext uri="{FF2B5EF4-FFF2-40B4-BE49-F238E27FC236}">
                <a16:creationId xmlns:a16="http://schemas.microsoft.com/office/drawing/2014/main" id="{0FECEFCE-A9A5-C54B-9DB6-1278BE6DE176}"/>
              </a:ext>
            </a:extLst>
          </p:cNvPr>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29" name="Google Shape;293;p18">
            <a:extLst>
              <a:ext uri="{FF2B5EF4-FFF2-40B4-BE49-F238E27FC236}">
                <a16:creationId xmlns:a16="http://schemas.microsoft.com/office/drawing/2014/main" id="{1196427B-EEBD-5642-AAA7-86733DB25B43}"/>
              </a:ext>
            </a:extLst>
          </p:cNvPr>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30" name="Google Shape;294;p18">
            <a:extLst>
              <a:ext uri="{FF2B5EF4-FFF2-40B4-BE49-F238E27FC236}">
                <a16:creationId xmlns:a16="http://schemas.microsoft.com/office/drawing/2014/main" id="{F602AE44-26BD-5C46-B066-78DF2BF8A964}"/>
              </a:ext>
            </a:extLst>
          </p:cNvPr>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31" name="Google Shape;295;p18">
            <a:extLst>
              <a:ext uri="{FF2B5EF4-FFF2-40B4-BE49-F238E27FC236}">
                <a16:creationId xmlns:a16="http://schemas.microsoft.com/office/drawing/2014/main" id="{FC630E43-47FD-9341-B08C-5E7029FE8287}"/>
              </a:ext>
            </a:extLst>
          </p:cNvPr>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32" name="Google Shape;296;p18">
            <a:extLst>
              <a:ext uri="{FF2B5EF4-FFF2-40B4-BE49-F238E27FC236}">
                <a16:creationId xmlns:a16="http://schemas.microsoft.com/office/drawing/2014/main" id="{794142CC-C54B-E744-9C38-A9D9AB019692}"/>
              </a:ext>
            </a:extLst>
          </p:cNvPr>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33" name="Google Shape;297;p18">
            <a:extLst>
              <a:ext uri="{FF2B5EF4-FFF2-40B4-BE49-F238E27FC236}">
                <a16:creationId xmlns:a16="http://schemas.microsoft.com/office/drawing/2014/main" id="{BCED1611-9ED8-094F-811B-09B02D1E2118}"/>
              </a:ext>
            </a:extLst>
          </p:cNvPr>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spTree>
    <p:extLst>
      <p:ext uri="{BB962C8B-B14F-4D97-AF65-F5344CB8AC3E}">
        <p14:creationId xmlns:p14="http://schemas.microsoft.com/office/powerpoint/2010/main" val="1470982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Physical Timekeeping</a:t>
            </a:r>
            <a:endParaRPr/>
          </a:p>
        </p:txBody>
      </p:sp>
      <p:sp>
        <p:nvSpPr>
          <p:cNvPr id="330" name="Google Shape;330;p2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Hardware keeps track of time using an alternating signal</a:t>
            </a:r>
            <a:endParaRPr/>
          </a:p>
          <a:p>
            <a:pPr marL="640080" lvl="1" indent="-283464" algn="l" rtl="0">
              <a:lnSpc>
                <a:spcPct val="110000"/>
              </a:lnSpc>
              <a:spcBef>
                <a:spcPts val="24"/>
              </a:spcBef>
              <a:spcAft>
                <a:spcPts val="0"/>
              </a:spcAft>
              <a:buSzPts val="2420"/>
              <a:buChar char="▪"/>
            </a:pPr>
            <a:r>
              <a:rPr lang="en-US"/>
              <a:t>Creates the idea of </a:t>
            </a:r>
            <a:r>
              <a:rPr lang="en-US" b="1"/>
              <a:t>discrete time: </a:t>
            </a:r>
            <a:r>
              <a:rPr lang="en-US"/>
              <a:t>state changes only occur in discrete intervals, right when signal alternates</a:t>
            </a:r>
            <a:endParaRPr/>
          </a:p>
          <a:p>
            <a:pPr marL="347472" lvl="0" indent="-215392" algn="l" rtl="0">
              <a:lnSpc>
                <a:spcPct val="110000"/>
              </a:lnSpc>
              <a:spcBef>
                <a:spcPts val="440"/>
              </a:spcBef>
              <a:spcAft>
                <a:spcPts val="0"/>
              </a:spcAft>
              <a:buSzPts val="2080"/>
              <a:buFont typeface="Noto Sans Symbols"/>
              <a:buNone/>
            </a:pPr>
            <a:endParaRPr/>
          </a:p>
        </p:txBody>
      </p:sp>
      <p:sp>
        <p:nvSpPr>
          <p:cNvPr id="331" name="Google Shape;331;p2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23</a:t>
            </a:fld>
            <a:endParaRPr/>
          </a:p>
        </p:txBody>
      </p:sp>
      <p:graphicFrame>
        <p:nvGraphicFramePr>
          <p:cNvPr id="332" name="Google Shape;332;p20"/>
          <p:cNvGraphicFramePr/>
          <p:nvPr/>
        </p:nvGraphicFramePr>
        <p:xfrm>
          <a:off x="1605643" y="3429000"/>
          <a:ext cx="6581000" cy="1841400"/>
        </p:xfrm>
        <a:graphic>
          <a:graphicData uri="http://schemas.openxmlformats.org/drawingml/2006/table">
            <a:tbl>
              <a:tblPr>
                <a:noFill/>
                <a:tableStyleId>{5F33DDE9-AC2A-48E9-A6BD-EA3658451550}</a:tableStyleId>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cxnSp>
        <p:nvCxnSpPr>
          <p:cNvPr id="333" name="Google Shape;333;p20"/>
          <p:cNvCxnSpPr/>
          <p:nvPr/>
        </p:nvCxnSpPr>
        <p:spPr>
          <a:xfrm>
            <a:off x="1605643" y="3728967"/>
            <a:ext cx="6389915" cy="0"/>
          </a:xfrm>
          <a:prstGeom prst="straightConnector1">
            <a:avLst/>
          </a:prstGeom>
          <a:noFill/>
          <a:ln w="38100" cap="flat" cmpd="sng">
            <a:solidFill>
              <a:srgbClr val="FFC000"/>
            </a:solidFill>
            <a:prstDash val="solid"/>
            <a:round/>
            <a:headEnd type="none" w="sm" len="sm"/>
            <a:tailEnd type="triangle" w="med" len="med"/>
          </a:ln>
        </p:spPr>
      </p:cxnSp>
      <p:sp>
        <p:nvSpPr>
          <p:cNvPr id="334" name="Google Shape;334;p20"/>
          <p:cNvSpPr txBox="1"/>
          <p:nvPr/>
        </p:nvSpPr>
        <p:spPr>
          <a:xfrm>
            <a:off x="357018" y="3375024"/>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C000"/>
                </a:solidFill>
                <a:latin typeface="Calibri"/>
                <a:ea typeface="Calibri"/>
                <a:cs typeface="Calibri"/>
                <a:sym typeface="Calibri"/>
              </a:rPr>
              <a:t>Physical Time</a:t>
            </a:r>
            <a:endParaRPr sz="1400" b="0" i="0" u="none" strike="noStrike" cap="none">
              <a:solidFill>
                <a:srgbClr val="000000"/>
              </a:solidFill>
              <a:latin typeface="Arial"/>
              <a:ea typeface="Arial"/>
              <a:cs typeface="Arial"/>
              <a:sym typeface="Arial"/>
            </a:endParaRPr>
          </a:p>
        </p:txBody>
      </p:sp>
      <p:sp>
        <p:nvSpPr>
          <p:cNvPr id="335" name="Google Shape;335;p20"/>
          <p:cNvSpPr txBox="1"/>
          <p:nvPr/>
        </p:nvSpPr>
        <p:spPr>
          <a:xfrm>
            <a:off x="357018" y="4248216"/>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336" name="Google Shape;336;p20"/>
          <p:cNvSpPr txBox="1"/>
          <p:nvPr/>
        </p:nvSpPr>
        <p:spPr>
          <a:xfrm>
            <a:off x="1282686" y="4625192"/>
            <a:ext cx="40026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337" name="Google Shape;337;p20"/>
          <p:cNvSpPr txBox="1"/>
          <p:nvPr/>
        </p:nvSpPr>
        <p:spPr>
          <a:xfrm>
            <a:off x="1277243" y="4213600"/>
            <a:ext cx="40026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Physical Timekeeping</a:t>
            </a:r>
            <a:endParaRPr/>
          </a:p>
        </p:txBody>
      </p:sp>
      <p:sp>
        <p:nvSpPr>
          <p:cNvPr id="343" name="Google Shape;343;p2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Hardware keeps track of time using an alternating signal</a:t>
            </a:r>
            <a:endParaRPr dirty="0"/>
          </a:p>
          <a:p>
            <a:pPr marL="640080" lvl="1" indent="-283464" algn="l" rtl="0">
              <a:lnSpc>
                <a:spcPct val="110000"/>
              </a:lnSpc>
              <a:spcBef>
                <a:spcPts val="24"/>
              </a:spcBef>
              <a:spcAft>
                <a:spcPts val="0"/>
              </a:spcAft>
              <a:buSzPts val="2420"/>
              <a:buChar char="▪"/>
            </a:pPr>
            <a:r>
              <a:rPr lang="en-US" dirty="0"/>
              <a:t>Creates the idea of </a:t>
            </a:r>
            <a:r>
              <a:rPr lang="en-US" b="1" dirty="0"/>
              <a:t>discrete time:</a:t>
            </a:r>
            <a:r>
              <a:rPr lang="en-US" dirty="0"/>
              <a:t> state changes only occur in discrete intervals, right when signal alternates</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344" name="Google Shape;344;p2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24</a:t>
            </a:fld>
            <a:endParaRPr/>
          </a:p>
        </p:txBody>
      </p:sp>
      <p:graphicFrame>
        <p:nvGraphicFramePr>
          <p:cNvPr id="345" name="Google Shape;345;p21"/>
          <p:cNvGraphicFramePr/>
          <p:nvPr/>
        </p:nvGraphicFramePr>
        <p:xfrm>
          <a:off x="1605643" y="3429000"/>
          <a:ext cx="6581000" cy="1841400"/>
        </p:xfrm>
        <a:graphic>
          <a:graphicData uri="http://schemas.openxmlformats.org/drawingml/2006/table">
            <a:tbl>
              <a:tblPr>
                <a:noFill/>
                <a:tableStyleId>{5F33DDE9-AC2A-48E9-A6BD-EA3658451550}</a:tableStyleId>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cxnSp>
        <p:nvCxnSpPr>
          <p:cNvPr id="346" name="Google Shape;346;p21"/>
          <p:cNvCxnSpPr/>
          <p:nvPr/>
        </p:nvCxnSpPr>
        <p:spPr>
          <a:xfrm>
            <a:off x="1605643" y="3728967"/>
            <a:ext cx="6389915" cy="0"/>
          </a:xfrm>
          <a:prstGeom prst="straightConnector1">
            <a:avLst/>
          </a:prstGeom>
          <a:noFill/>
          <a:ln w="38100" cap="flat" cmpd="sng">
            <a:solidFill>
              <a:srgbClr val="FFC000"/>
            </a:solidFill>
            <a:prstDash val="solid"/>
            <a:round/>
            <a:headEnd type="none" w="sm" len="sm"/>
            <a:tailEnd type="triangle" w="med" len="med"/>
          </a:ln>
        </p:spPr>
      </p:cxnSp>
      <p:sp>
        <p:nvSpPr>
          <p:cNvPr id="347" name="Google Shape;347;p21"/>
          <p:cNvSpPr txBox="1"/>
          <p:nvPr/>
        </p:nvSpPr>
        <p:spPr>
          <a:xfrm>
            <a:off x="357018" y="3375024"/>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C000"/>
                </a:solidFill>
                <a:latin typeface="Calibri"/>
                <a:ea typeface="Calibri"/>
                <a:cs typeface="Calibri"/>
                <a:sym typeface="Calibri"/>
              </a:rPr>
              <a:t>Physical Time</a:t>
            </a:r>
            <a:endParaRPr sz="1400" b="0" i="0" u="none" strike="noStrike" cap="none">
              <a:solidFill>
                <a:srgbClr val="000000"/>
              </a:solidFill>
              <a:latin typeface="Arial"/>
              <a:ea typeface="Arial"/>
              <a:cs typeface="Arial"/>
              <a:sym typeface="Arial"/>
            </a:endParaRPr>
          </a:p>
        </p:txBody>
      </p:sp>
      <p:sp>
        <p:nvSpPr>
          <p:cNvPr id="348" name="Google Shape;348;p21"/>
          <p:cNvSpPr txBox="1"/>
          <p:nvPr/>
        </p:nvSpPr>
        <p:spPr>
          <a:xfrm>
            <a:off x="357018" y="4248216"/>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349" name="Google Shape;349;p21"/>
          <p:cNvSpPr txBox="1"/>
          <p:nvPr/>
        </p:nvSpPr>
        <p:spPr>
          <a:xfrm>
            <a:off x="1282686" y="4625192"/>
            <a:ext cx="40026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350" name="Google Shape;350;p21"/>
          <p:cNvSpPr txBox="1"/>
          <p:nvPr/>
        </p:nvSpPr>
        <p:spPr>
          <a:xfrm>
            <a:off x="1277243" y="4213600"/>
            <a:ext cx="40026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351" name="Google Shape;351;p21"/>
          <p:cNvSpPr txBox="1"/>
          <p:nvPr/>
        </p:nvSpPr>
        <p:spPr>
          <a:xfrm>
            <a:off x="2677416" y="5841061"/>
            <a:ext cx="3764991"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7F7F7F"/>
                </a:solidFill>
                <a:latin typeface="Calibri"/>
                <a:ea typeface="Calibri"/>
                <a:cs typeface="Calibri"/>
                <a:sym typeface="Calibri"/>
              </a:rPr>
              <a:t>Discrete Time Intervals</a:t>
            </a:r>
            <a:endParaRPr sz="1400" b="0" i="0" u="none" strike="noStrike" cap="none">
              <a:solidFill>
                <a:srgbClr val="000000"/>
              </a:solidFill>
              <a:latin typeface="Calibri"/>
              <a:ea typeface="Calibri"/>
              <a:cs typeface="Calibri"/>
              <a:sym typeface="Calibri"/>
            </a:endParaRPr>
          </a:p>
        </p:txBody>
      </p:sp>
      <p:sp>
        <p:nvSpPr>
          <p:cNvPr id="352" name="Google Shape;352;p21"/>
          <p:cNvSpPr txBox="1"/>
          <p:nvPr/>
        </p:nvSpPr>
        <p:spPr>
          <a:xfrm>
            <a:off x="3173838" y="5264465"/>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353" name="Google Shape;353;p21"/>
          <p:cNvSpPr txBox="1"/>
          <p:nvPr/>
        </p:nvSpPr>
        <p:spPr>
          <a:xfrm>
            <a:off x="4501895" y="5264465"/>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354" name="Google Shape;354;p21"/>
          <p:cNvSpPr txBox="1"/>
          <p:nvPr/>
        </p:nvSpPr>
        <p:spPr>
          <a:xfrm>
            <a:off x="5814729" y="5264465"/>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355" name="Google Shape;355;p21"/>
          <p:cNvSpPr txBox="1"/>
          <p:nvPr/>
        </p:nvSpPr>
        <p:spPr>
          <a:xfrm>
            <a:off x="7127563" y="5264465"/>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356" name="Google Shape;356;p21"/>
          <p:cNvSpPr txBox="1"/>
          <p:nvPr/>
        </p:nvSpPr>
        <p:spPr>
          <a:xfrm>
            <a:off x="1845781" y="5266052"/>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Adding a Clock: Ideal</a:t>
            </a:r>
            <a:endParaRPr/>
          </a:p>
        </p:txBody>
      </p:sp>
      <p:sp>
        <p:nvSpPr>
          <p:cNvPr id="362" name="Google Shape;362;p5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We want this behavior from a simple, combinational Not gate:</a:t>
            </a:r>
            <a:endParaRPr/>
          </a:p>
          <a:p>
            <a:pPr marL="347472" lvl="0" indent="-215392" algn="l" rtl="0">
              <a:lnSpc>
                <a:spcPct val="110000"/>
              </a:lnSpc>
              <a:spcBef>
                <a:spcPts val="440"/>
              </a:spcBef>
              <a:spcAft>
                <a:spcPts val="0"/>
              </a:spcAft>
              <a:buSzPts val="2080"/>
              <a:buFont typeface="Noto Sans Symbols"/>
              <a:buNone/>
            </a:pPr>
            <a:endParaRPr/>
          </a:p>
        </p:txBody>
      </p:sp>
      <p:sp>
        <p:nvSpPr>
          <p:cNvPr id="363" name="Google Shape;363;p5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25</a:t>
            </a:fld>
            <a:endParaRPr/>
          </a:p>
        </p:txBody>
      </p:sp>
      <p:graphicFrame>
        <p:nvGraphicFramePr>
          <p:cNvPr id="364" name="Google Shape;364;p55"/>
          <p:cNvGraphicFramePr/>
          <p:nvPr/>
        </p:nvGraphicFramePr>
        <p:xfrm>
          <a:off x="1696882" y="2693441"/>
          <a:ext cx="6581000" cy="3682800"/>
        </p:xfrm>
        <a:graphic>
          <a:graphicData uri="http://schemas.openxmlformats.org/drawingml/2006/table">
            <a:tbl>
              <a:tblPr>
                <a:noFill/>
                <a:tableStyleId>{5F33DDE9-AC2A-48E9-A6BD-EA3658451550}</a:tableStyleId>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5"/>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65" name="Google Shape;365;p55"/>
          <p:cNvSpPr txBox="1"/>
          <p:nvPr/>
        </p:nvSpPr>
        <p:spPr>
          <a:xfrm>
            <a:off x="376394" y="3083065"/>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366" name="Google Shape;366;p55"/>
          <p:cNvSpPr txBox="1"/>
          <p:nvPr/>
        </p:nvSpPr>
        <p:spPr>
          <a:xfrm>
            <a:off x="1373543" y="3460041"/>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367" name="Google Shape;367;p55"/>
          <p:cNvSpPr txBox="1"/>
          <p:nvPr/>
        </p:nvSpPr>
        <p:spPr>
          <a:xfrm>
            <a:off x="1368100" y="304844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368" name="Google Shape;368;p55"/>
          <p:cNvSpPr txBox="1"/>
          <p:nvPr/>
        </p:nvSpPr>
        <p:spPr>
          <a:xfrm>
            <a:off x="376394" y="444944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Courier New"/>
              <a:ea typeface="Courier New"/>
              <a:cs typeface="Courier New"/>
              <a:sym typeface="Courier New"/>
            </a:endParaRPr>
          </a:p>
        </p:txBody>
      </p:sp>
      <p:sp>
        <p:nvSpPr>
          <p:cNvPr id="369" name="Google Shape;369;p55"/>
          <p:cNvSpPr txBox="1"/>
          <p:nvPr/>
        </p:nvSpPr>
        <p:spPr>
          <a:xfrm>
            <a:off x="1373543" y="4722534"/>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370" name="Google Shape;370;p55"/>
          <p:cNvSpPr txBox="1"/>
          <p:nvPr/>
        </p:nvSpPr>
        <p:spPr>
          <a:xfrm>
            <a:off x="1368100" y="4310942"/>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371" name="Google Shape;371;p55"/>
          <p:cNvSpPr txBox="1"/>
          <p:nvPr/>
        </p:nvSpPr>
        <p:spPr>
          <a:xfrm>
            <a:off x="370767" y="5483804"/>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Courier New"/>
              <a:ea typeface="Courier New"/>
              <a:cs typeface="Courier New"/>
              <a:sym typeface="Courier New"/>
            </a:endParaRPr>
          </a:p>
        </p:txBody>
      </p:sp>
      <p:sp>
        <p:nvSpPr>
          <p:cNvPr id="372" name="Google Shape;372;p55"/>
          <p:cNvSpPr txBox="1"/>
          <p:nvPr/>
        </p:nvSpPr>
        <p:spPr>
          <a:xfrm>
            <a:off x="1367916" y="575689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373" name="Google Shape;373;p55"/>
          <p:cNvSpPr txBox="1"/>
          <p:nvPr/>
        </p:nvSpPr>
        <p:spPr>
          <a:xfrm>
            <a:off x="1362473" y="534530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374" name="Google Shape;374;p55"/>
          <p:cNvSpPr txBox="1"/>
          <p:nvPr/>
        </p:nvSpPr>
        <p:spPr>
          <a:xfrm>
            <a:off x="3298329"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375" name="Google Shape;375;p55"/>
          <p:cNvSpPr txBox="1"/>
          <p:nvPr/>
        </p:nvSpPr>
        <p:spPr>
          <a:xfrm>
            <a:off x="4626386"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376" name="Google Shape;376;p55"/>
          <p:cNvSpPr txBox="1"/>
          <p:nvPr/>
        </p:nvSpPr>
        <p:spPr>
          <a:xfrm>
            <a:off x="5939220"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377" name="Google Shape;377;p55"/>
          <p:cNvSpPr txBox="1"/>
          <p:nvPr/>
        </p:nvSpPr>
        <p:spPr>
          <a:xfrm>
            <a:off x="7252054"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378" name="Google Shape;378;p55"/>
          <p:cNvSpPr txBox="1"/>
          <p:nvPr/>
        </p:nvSpPr>
        <p:spPr>
          <a:xfrm>
            <a:off x="1970272" y="6415755"/>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pic>
        <p:nvPicPr>
          <p:cNvPr id="379" name="Google Shape;379;p55" descr="Icon&#10;&#10;Description automatically generated"/>
          <p:cNvPicPr preferRelativeResize="0"/>
          <p:nvPr/>
        </p:nvPicPr>
        <p:blipFill rotWithShape="1">
          <a:blip r:embed="rId3">
            <a:alphaModFix/>
          </a:blip>
          <a:srcRect/>
          <a:stretch/>
        </p:blipFill>
        <p:spPr>
          <a:xfrm>
            <a:off x="5939220" y="406532"/>
            <a:ext cx="1748517" cy="82029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Adding a Clock: Reality</a:t>
            </a:r>
            <a:endParaRPr/>
          </a:p>
        </p:txBody>
      </p:sp>
      <p:sp>
        <p:nvSpPr>
          <p:cNvPr id="385" name="Google Shape;385;p5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Combinational logic may be incorrect for a period immediately after inputs change</a:t>
            </a:r>
            <a:endParaRPr/>
          </a:p>
          <a:p>
            <a:pPr marL="640080" lvl="1" indent="-283464" algn="l" rtl="0">
              <a:lnSpc>
                <a:spcPct val="110000"/>
              </a:lnSpc>
              <a:spcBef>
                <a:spcPts val="24"/>
              </a:spcBef>
              <a:spcAft>
                <a:spcPts val="0"/>
              </a:spcAft>
              <a:buSzPts val="2420"/>
              <a:buChar char="▪"/>
            </a:pPr>
            <a:r>
              <a:rPr lang="en-US" b="1"/>
              <a:t>Computation delays </a:t>
            </a:r>
            <a:r>
              <a:rPr lang="en-US"/>
              <a:t>(logic gates) and </a:t>
            </a:r>
            <a:r>
              <a:rPr lang="en-US" b="1"/>
              <a:t>propagation delays</a:t>
            </a:r>
            <a:r>
              <a:rPr lang="en-US"/>
              <a:t> (wires)</a:t>
            </a:r>
            <a:endParaRPr/>
          </a:p>
          <a:p>
            <a:pPr marL="347472" lvl="0" indent="-215392" algn="l" rtl="0">
              <a:lnSpc>
                <a:spcPct val="110000"/>
              </a:lnSpc>
              <a:spcBef>
                <a:spcPts val="440"/>
              </a:spcBef>
              <a:spcAft>
                <a:spcPts val="0"/>
              </a:spcAft>
              <a:buSzPts val="2080"/>
              <a:buFont typeface="Noto Sans Symbols"/>
              <a:buNone/>
            </a:pPr>
            <a:endParaRPr/>
          </a:p>
        </p:txBody>
      </p:sp>
      <p:sp>
        <p:nvSpPr>
          <p:cNvPr id="386" name="Google Shape;386;p5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26</a:t>
            </a:fld>
            <a:endParaRPr/>
          </a:p>
        </p:txBody>
      </p:sp>
      <p:graphicFrame>
        <p:nvGraphicFramePr>
          <p:cNvPr id="387" name="Google Shape;387;p59"/>
          <p:cNvGraphicFramePr/>
          <p:nvPr/>
        </p:nvGraphicFramePr>
        <p:xfrm>
          <a:off x="1696882" y="2693441"/>
          <a:ext cx="6581000" cy="3682800"/>
        </p:xfrm>
        <a:graphic>
          <a:graphicData uri="http://schemas.openxmlformats.org/drawingml/2006/table">
            <a:tbl>
              <a:tblPr>
                <a:noFill/>
                <a:tableStyleId>{5F33DDE9-AC2A-48E9-A6BD-EA3658451550}</a:tableStyleId>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5"/>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88" name="Google Shape;388;p59"/>
          <p:cNvSpPr txBox="1"/>
          <p:nvPr/>
        </p:nvSpPr>
        <p:spPr>
          <a:xfrm>
            <a:off x="376394" y="3083065"/>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389" name="Google Shape;389;p59"/>
          <p:cNvSpPr txBox="1"/>
          <p:nvPr/>
        </p:nvSpPr>
        <p:spPr>
          <a:xfrm>
            <a:off x="1373543" y="3460041"/>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390" name="Google Shape;390;p59"/>
          <p:cNvSpPr txBox="1"/>
          <p:nvPr/>
        </p:nvSpPr>
        <p:spPr>
          <a:xfrm>
            <a:off x="1368100" y="304844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391" name="Google Shape;391;p59"/>
          <p:cNvSpPr txBox="1"/>
          <p:nvPr/>
        </p:nvSpPr>
        <p:spPr>
          <a:xfrm>
            <a:off x="376394" y="444944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Courier New"/>
              <a:ea typeface="Courier New"/>
              <a:cs typeface="Courier New"/>
              <a:sym typeface="Courier New"/>
            </a:endParaRPr>
          </a:p>
        </p:txBody>
      </p:sp>
      <p:sp>
        <p:nvSpPr>
          <p:cNvPr id="392" name="Google Shape;392;p59"/>
          <p:cNvSpPr txBox="1"/>
          <p:nvPr/>
        </p:nvSpPr>
        <p:spPr>
          <a:xfrm>
            <a:off x="1373543" y="4722534"/>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393" name="Google Shape;393;p59"/>
          <p:cNvSpPr txBox="1"/>
          <p:nvPr/>
        </p:nvSpPr>
        <p:spPr>
          <a:xfrm>
            <a:off x="1368100" y="4310942"/>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394" name="Google Shape;394;p59"/>
          <p:cNvSpPr txBox="1"/>
          <p:nvPr/>
        </p:nvSpPr>
        <p:spPr>
          <a:xfrm>
            <a:off x="370767" y="5483804"/>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Courier New"/>
              <a:ea typeface="Courier New"/>
              <a:cs typeface="Courier New"/>
              <a:sym typeface="Courier New"/>
            </a:endParaRPr>
          </a:p>
        </p:txBody>
      </p:sp>
      <p:sp>
        <p:nvSpPr>
          <p:cNvPr id="395" name="Google Shape;395;p59"/>
          <p:cNvSpPr txBox="1"/>
          <p:nvPr/>
        </p:nvSpPr>
        <p:spPr>
          <a:xfrm>
            <a:off x="1367916" y="575689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396" name="Google Shape;396;p59"/>
          <p:cNvSpPr txBox="1"/>
          <p:nvPr/>
        </p:nvSpPr>
        <p:spPr>
          <a:xfrm>
            <a:off x="1362473" y="534530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397" name="Google Shape;397;p59"/>
          <p:cNvSpPr/>
          <p:nvPr/>
        </p:nvSpPr>
        <p:spPr>
          <a:xfrm>
            <a:off x="2269785" y="4522267"/>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98" name="Google Shape;398;p59"/>
          <p:cNvSpPr/>
          <p:nvPr/>
        </p:nvSpPr>
        <p:spPr>
          <a:xfrm>
            <a:off x="6242355" y="4526497"/>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99" name="Google Shape;399;p59"/>
          <p:cNvSpPr/>
          <p:nvPr/>
        </p:nvSpPr>
        <p:spPr>
          <a:xfrm>
            <a:off x="3588594" y="5456442"/>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0" name="Google Shape;400;p59"/>
          <p:cNvSpPr/>
          <p:nvPr/>
        </p:nvSpPr>
        <p:spPr>
          <a:xfrm rot="5400000">
            <a:off x="2506482" y="4723607"/>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1" name="Google Shape;401;p59"/>
          <p:cNvSpPr/>
          <p:nvPr/>
        </p:nvSpPr>
        <p:spPr>
          <a:xfrm rot="5400000">
            <a:off x="3825292" y="3800602"/>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2" name="Google Shape;402;p59"/>
          <p:cNvSpPr/>
          <p:nvPr/>
        </p:nvSpPr>
        <p:spPr>
          <a:xfrm rot="5400000">
            <a:off x="6454409" y="4731111"/>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3" name="Google Shape;403;p59"/>
          <p:cNvSpPr txBox="1"/>
          <p:nvPr/>
        </p:nvSpPr>
        <p:spPr>
          <a:xfrm>
            <a:off x="3298329"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404" name="Google Shape;404;p59"/>
          <p:cNvSpPr txBox="1"/>
          <p:nvPr/>
        </p:nvSpPr>
        <p:spPr>
          <a:xfrm>
            <a:off x="4626386"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405" name="Google Shape;405;p59"/>
          <p:cNvSpPr txBox="1"/>
          <p:nvPr/>
        </p:nvSpPr>
        <p:spPr>
          <a:xfrm>
            <a:off x="5939220"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406" name="Google Shape;406;p59"/>
          <p:cNvSpPr txBox="1"/>
          <p:nvPr/>
        </p:nvSpPr>
        <p:spPr>
          <a:xfrm>
            <a:off x="7252054"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407" name="Google Shape;407;p59"/>
          <p:cNvSpPr txBox="1"/>
          <p:nvPr/>
        </p:nvSpPr>
        <p:spPr>
          <a:xfrm>
            <a:off x="1970272" y="6415755"/>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cxnSp>
        <p:nvCxnSpPr>
          <p:cNvPr id="408" name="Google Shape;408;p59"/>
          <p:cNvCxnSpPr/>
          <p:nvPr/>
        </p:nvCxnSpPr>
        <p:spPr>
          <a:xfrm rot="10800000">
            <a:off x="5048333" y="4126472"/>
            <a:ext cx="0" cy="859790"/>
          </a:xfrm>
          <a:prstGeom prst="straightConnector1">
            <a:avLst/>
          </a:prstGeom>
          <a:noFill/>
          <a:ln w="28575" cap="flat" cmpd="sng">
            <a:solidFill>
              <a:srgbClr val="7030A0"/>
            </a:solidFill>
            <a:prstDash val="solid"/>
            <a:round/>
            <a:headEnd type="none" w="sm" len="sm"/>
            <a:tailEnd type="none" w="sm" len="sm"/>
          </a:ln>
        </p:spPr>
      </p:cxnSp>
      <p:cxnSp>
        <p:nvCxnSpPr>
          <p:cNvPr id="409" name="Google Shape;409;p59"/>
          <p:cNvCxnSpPr/>
          <p:nvPr/>
        </p:nvCxnSpPr>
        <p:spPr>
          <a:xfrm>
            <a:off x="4348361" y="4310942"/>
            <a:ext cx="699972" cy="0"/>
          </a:xfrm>
          <a:prstGeom prst="straightConnector1">
            <a:avLst/>
          </a:prstGeom>
          <a:noFill/>
          <a:ln w="28575" cap="flat" cmpd="sng">
            <a:solidFill>
              <a:srgbClr val="7030A0"/>
            </a:solidFill>
            <a:prstDash val="solid"/>
            <a:round/>
            <a:headEnd type="triangle" w="med" len="med"/>
            <a:tailEnd type="triangle" w="med" len="med"/>
          </a:ln>
        </p:spPr>
      </p:cxnSp>
      <p:sp>
        <p:nvSpPr>
          <p:cNvPr id="410" name="Google Shape;410;p59"/>
          <p:cNvSpPr/>
          <p:nvPr/>
        </p:nvSpPr>
        <p:spPr>
          <a:xfrm>
            <a:off x="5495928" y="3403397"/>
            <a:ext cx="3105193" cy="775107"/>
          </a:xfrm>
          <a:prstGeom prst="wedgeRectCallout">
            <a:avLst>
              <a:gd name="adj1" fmla="val -64102"/>
              <a:gd name="adj2" fmla="val 63560"/>
            </a:avLst>
          </a:prstGeom>
          <a:solidFill>
            <a:srgbClr val="A174B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In the autopilot example, this arrow would represent the 3ms of uncertainty after inputs change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Adding a Clock: Clock Cycles</a:t>
            </a:r>
            <a:endParaRPr dirty="0"/>
          </a:p>
        </p:txBody>
      </p:sp>
      <p:sp>
        <p:nvSpPr>
          <p:cNvPr id="416" name="Google Shape;416;p6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t>Choose a clock cycle length slightly longer than the delays</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17" name="Google Shape;417;p6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27</a:t>
            </a:fld>
            <a:endParaRPr/>
          </a:p>
        </p:txBody>
      </p:sp>
      <p:graphicFrame>
        <p:nvGraphicFramePr>
          <p:cNvPr id="418" name="Google Shape;418;p60"/>
          <p:cNvGraphicFramePr/>
          <p:nvPr/>
        </p:nvGraphicFramePr>
        <p:xfrm>
          <a:off x="1696882" y="2693441"/>
          <a:ext cx="6581000" cy="3682800"/>
        </p:xfrm>
        <a:graphic>
          <a:graphicData uri="http://schemas.openxmlformats.org/drawingml/2006/table">
            <a:tbl>
              <a:tblPr>
                <a:noFill/>
                <a:tableStyleId>{5F33DDE9-AC2A-48E9-A6BD-EA3658451550}</a:tableStyleId>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5"/>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19" name="Google Shape;419;p60"/>
          <p:cNvSpPr txBox="1"/>
          <p:nvPr/>
        </p:nvSpPr>
        <p:spPr>
          <a:xfrm>
            <a:off x="376394" y="3083065"/>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420" name="Google Shape;420;p60"/>
          <p:cNvSpPr txBox="1"/>
          <p:nvPr/>
        </p:nvSpPr>
        <p:spPr>
          <a:xfrm>
            <a:off x="1373543" y="3460041"/>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21" name="Google Shape;421;p60"/>
          <p:cNvSpPr txBox="1"/>
          <p:nvPr/>
        </p:nvSpPr>
        <p:spPr>
          <a:xfrm>
            <a:off x="1368100" y="304844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22" name="Google Shape;422;p60"/>
          <p:cNvSpPr txBox="1"/>
          <p:nvPr/>
        </p:nvSpPr>
        <p:spPr>
          <a:xfrm>
            <a:off x="376394" y="444944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Courier New"/>
              <a:ea typeface="Courier New"/>
              <a:cs typeface="Courier New"/>
              <a:sym typeface="Courier New"/>
            </a:endParaRPr>
          </a:p>
        </p:txBody>
      </p:sp>
      <p:sp>
        <p:nvSpPr>
          <p:cNvPr id="423" name="Google Shape;423;p60"/>
          <p:cNvSpPr txBox="1"/>
          <p:nvPr/>
        </p:nvSpPr>
        <p:spPr>
          <a:xfrm>
            <a:off x="1373543" y="4722534"/>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24" name="Google Shape;424;p60"/>
          <p:cNvSpPr txBox="1"/>
          <p:nvPr/>
        </p:nvSpPr>
        <p:spPr>
          <a:xfrm>
            <a:off x="1368100" y="4310942"/>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25" name="Google Shape;425;p60"/>
          <p:cNvSpPr txBox="1"/>
          <p:nvPr/>
        </p:nvSpPr>
        <p:spPr>
          <a:xfrm>
            <a:off x="370767" y="5483804"/>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Courier New"/>
              <a:ea typeface="Courier New"/>
              <a:cs typeface="Courier New"/>
              <a:sym typeface="Courier New"/>
            </a:endParaRPr>
          </a:p>
        </p:txBody>
      </p:sp>
      <p:sp>
        <p:nvSpPr>
          <p:cNvPr id="426" name="Google Shape;426;p60"/>
          <p:cNvSpPr txBox="1"/>
          <p:nvPr/>
        </p:nvSpPr>
        <p:spPr>
          <a:xfrm>
            <a:off x="1367916" y="575689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27" name="Google Shape;427;p60"/>
          <p:cNvSpPr txBox="1"/>
          <p:nvPr/>
        </p:nvSpPr>
        <p:spPr>
          <a:xfrm>
            <a:off x="1362473" y="534530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28" name="Google Shape;428;p60"/>
          <p:cNvSpPr/>
          <p:nvPr/>
        </p:nvSpPr>
        <p:spPr>
          <a:xfrm>
            <a:off x="2269785" y="4522267"/>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29" name="Google Shape;429;p60"/>
          <p:cNvSpPr/>
          <p:nvPr/>
        </p:nvSpPr>
        <p:spPr>
          <a:xfrm>
            <a:off x="6242355" y="4526497"/>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0" name="Google Shape;430;p60"/>
          <p:cNvSpPr/>
          <p:nvPr/>
        </p:nvSpPr>
        <p:spPr>
          <a:xfrm>
            <a:off x="3588594" y="5456442"/>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1" name="Google Shape;431;p60"/>
          <p:cNvSpPr/>
          <p:nvPr/>
        </p:nvSpPr>
        <p:spPr>
          <a:xfrm rot="5400000">
            <a:off x="2506482" y="4723607"/>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2" name="Google Shape;432;p60"/>
          <p:cNvSpPr/>
          <p:nvPr/>
        </p:nvSpPr>
        <p:spPr>
          <a:xfrm rot="5400000">
            <a:off x="3825292" y="3800602"/>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3" name="Google Shape;433;p60"/>
          <p:cNvSpPr/>
          <p:nvPr/>
        </p:nvSpPr>
        <p:spPr>
          <a:xfrm rot="5400000">
            <a:off x="6454409" y="4731111"/>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4" name="Google Shape;434;p60"/>
          <p:cNvSpPr/>
          <p:nvPr/>
        </p:nvSpPr>
        <p:spPr>
          <a:xfrm rot="-5400000">
            <a:off x="4854539" y="1838210"/>
            <a:ext cx="265594" cy="1277949"/>
          </a:xfrm>
          <a:prstGeom prst="rightBrace">
            <a:avLst>
              <a:gd name="adj1" fmla="val 58333"/>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435" name="Google Shape;435;p60"/>
          <p:cNvCxnSpPr/>
          <p:nvPr/>
        </p:nvCxnSpPr>
        <p:spPr>
          <a:xfrm rot="10800000">
            <a:off x="5048333" y="4126471"/>
            <a:ext cx="0" cy="859791"/>
          </a:xfrm>
          <a:prstGeom prst="straightConnector1">
            <a:avLst/>
          </a:prstGeom>
          <a:noFill/>
          <a:ln w="28575" cap="flat" cmpd="sng">
            <a:solidFill>
              <a:srgbClr val="7030A0"/>
            </a:solidFill>
            <a:prstDash val="solid"/>
            <a:round/>
            <a:headEnd type="none" w="sm" len="sm"/>
            <a:tailEnd type="none" w="sm" len="sm"/>
          </a:ln>
        </p:spPr>
      </p:cxnSp>
      <p:cxnSp>
        <p:nvCxnSpPr>
          <p:cNvPr id="436" name="Google Shape;436;p60"/>
          <p:cNvCxnSpPr/>
          <p:nvPr/>
        </p:nvCxnSpPr>
        <p:spPr>
          <a:xfrm>
            <a:off x="4348361" y="4310942"/>
            <a:ext cx="699972" cy="0"/>
          </a:xfrm>
          <a:prstGeom prst="straightConnector1">
            <a:avLst/>
          </a:prstGeom>
          <a:noFill/>
          <a:ln w="28575" cap="flat" cmpd="sng">
            <a:solidFill>
              <a:srgbClr val="7030A0"/>
            </a:solidFill>
            <a:prstDash val="solid"/>
            <a:round/>
            <a:headEnd type="triangle" w="med" len="med"/>
            <a:tailEnd type="triangle" w="med" len="med"/>
          </a:ln>
        </p:spPr>
      </p:cxnSp>
      <p:sp>
        <p:nvSpPr>
          <p:cNvPr id="437" name="Google Shape;437;p60"/>
          <p:cNvSpPr txBox="1"/>
          <p:nvPr/>
        </p:nvSpPr>
        <p:spPr>
          <a:xfrm>
            <a:off x="3298329"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438" name="Google Shape;438;p60"/>
          <p:cNvSpPr txBox="1"/>
          <p:nvPr/>
        </p:nvSpPr>
        <p:spPr>
          <a:xfrm>
            <a:off x="4626386"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439" name="Google Shape;439;p60"/>
          <p:cNvSpPr txBox="1"/>
          <p:nvPr/>
        </p:nvSpPr>
        <p:spPr>
          <a:xfrm>
            <a:off x="5939220"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440" name="Google Shape;440;p60"/>
          <p:cNvSpPr txBox="1"/>
          <p:nvPr/>
        </p:nvSpPr>
        <p:spPr>
          <a:xfrm>
            <a:off x="7252054"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441" name="Google Shape;441;p60"/>
          <p:cNvSpPr txBox="1"/>
          <p:nvPr/>
        </p:nvSpPr>
        <p:spPr>
          <a:xfrm>
            <a:off x="1970272" y="6415755"/>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sp>
        <p:nvSpPr>
          <p:cNvPr id="3" name="Rectangle 2">
            <a:extLst>
              <a:ext uri="{FF2B5EF4-FFF2-40B4-BE49-F238E27FC236}">
                <a16:creationId xmlns:a16="http://schemas.microsoft.com/office/drawing/2014/main" id="{C768B792-5389-4F40-A9D7-C30C8ADAD284}"/>
              </a:ext>
            </a:extLst>
          </p:cNvPr>
          <p:cNvSpPr/>
          <p:nvPr/>
        </p:nvSpPr>
        <p:spPr>
          <a:xfrm>
            <a:off x="4677796" y="2053677"/>
            <a:ext cx="619080" cy="307777"/>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&gt; 3ms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Adding a Clock: Abstraction</a:t>
            </a:r>
            <a:endParaRPr/>
          </a:p>
        </p:txBody>
      </p:sp>
      <p:sp>
        <p:nvSpPr>
          <p:cNvPr id="447" name="Google Shape;447;p6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If we use a long enough clock cycle, we can </a:t>
            </a:r>
            <a:r>
              <a:rPr lang="en-US" i="1" dirty="0"/>
              <a:t>pretend</a:t>
            </a:r>
            <a:r>
              <a:rPr lang="en-US" dirty="0"/>
              <a:t> that combinational chips (like Not) work instantly</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48" name="Google Shape;448;p6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28</a:t>
            </a:fld>
            <a:endParaRPr/>
          </a:p>
        </p:txBody>
      </p:sp>
      <p:graphicFrame>
        <p:nvGraphicFramePr>
          <p:cNvPr id="449" name="Google Shape;449;p61"/>
          <p:cNvGraphicFramePr/>
          <p:nvPr/>
        </p:nvGraphicFramePr>
        <p:xfrm>
          <a:off x="1696882" y="2693441"/>
          <a:ext cx="6581000" cy="3682800"/>
        </p:xfrm>
        <a:graphic>
          <a:graphicData uri="http://schemas.openxmlformats.org/drawingml/2006/table">
            <a:tbl>
              <a:tblPr>
                <a:noFill/>
                <a:tableStyleId>{5F33DDE9-AC2A-48E9-A6BD-EA3658451550}</a:tableStyleId>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5"/>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50" name="Google Shape;450;p61"/>
          <p:cNvSpPr txBox="1"/>
          <p:nvPr/>
        </p:nvSpPr>
        <p:spPr>
          <a:xfrm>
            <a:off x="376394" y="3083065"/>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451" name="Google Shape;451;p61"/>
          <p:cNvSpPr txBox="1"/>
          <p:nvPr/>
        </p:nvSpPr>
        <p:spPr>
          <a:xfrm>
            <a:off x="1373543" y="3460041"/>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52" name="Google Shape;452;p61"/>
          <p:cNvSpPr txBox="1"/>
          <p:nvPr/>
        </p:nvSpPr>
        <p:spPr>
          <a:xfrm>
            <a:off x="1368100" y="304844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53" name="Google Shape;453;p61"/>
          <p:cNvSpPr txBox="1"/>
          <p:nvPr/>
        </p:nvSpPr>
        <p:spPr>
          <a:xfrm>
            <a:off x="376394" y="444944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Courier New"/>
              <a:ea typeface="Courier New"/>
              <a:cs typeface="Courier New"/>
              <a:sym typeface="Courier New"/>
            </a:endParaRPr>
          </a:p>
        </p:txBody>
      </p:sp>
      <p:sp>
        <p:nvSpPr>
          <p:cNvPr id="454" name="Google Shape;454;p61"/>
          <p:cNvSpPr txBox="1"/>
          <p:nvPr/>
        </p:nvSpPr>
        <p:spPr>
          <a:xfrm>
            <a:off x="1373543" y="4722534"/>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55" name="Google Shape;455;p61"/>
          <p:cNvSpPr txBox="1"/>
          <p:nvPr/>
        </p:nvSpPr>
        <p:spPr>
          <a:xfrm>
            <a:off x="1368100" y="4310942"/>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56" name="Google Shape;456;p61"/>
          <p:cNvSpPr txBox="1"/>
          <p:nvPr/>
        </p:nvSpPr>
        <p:spPr>
          <a:xfrm>
            <a:off x="370767" y="5483804"/>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Courier New"/>
              <a:ea typeface="Courier New"/>
              <a:cs typeface="Courier New"/>
              <a:sym typeface="Courier New"/>
            </a:endParaRPr>
          </a:p>
        </p:txBody>
      </p:sp>
      <p:sp>
        <p:nvSpPr>
          <p:cNvPr id="457" name="Google Shape;457;p61"/>
          <p:cNvSpPr txBox="1"/>
          <p:nvPr/>
        </p:nvSpPr>
        <p:spPr>
          <a:xfrm>
            <a:off x="1367916" y="575689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58" name="Google Shape;458;p61"/>
          <p:cNvSpPr txBox="1"/>
          <p:nvPr/>
        </p:nvSpPr>
        <p:spPr>
          <a:xfrm>
            <a:off x="1362473" y="534530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59" name="Google Shape;459;p61"/>
          <p:cNvSpPr/>
          <p:nvPr/>
        </p:nvSpPr>
        <p:spPr>
          <a:xfrm rot="5400000">
            <a:off x="3825292" y="3800602"/>
            <a:ext cx="948962" cy="1422357"/>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460" name="Google Shape;460;p61"/>
          <p:cNvCxnSpPr/>
          <p:nvPr/>
        </p:nvCxnSpPr>
        <p:spPr>
          <a:xfrm rot="10800000">
            <a:off x="5048333" y="4126471"/>
            <a:ext cx="0" cy="859791"/>
          </a:xfrm>
          <a:prstGeom prst="straightConnector1">
            <a:avLst/>
          </a:prstGeom>
          <a:noFill/>
          <a:ln w="28575" cap="flat" cmpd="sng">
            <a:solidFill>
              <a:srgbClr val="7030A0"/>
            </a:solidFill>
            <a:prstDash val="solid"/>
            <a:round/>
            <a:headEnd type="none" w="sm" len="sm"/>
            <a:tailEnd type="none" w="sm" len="sm"/>
          </a:ln>
        </p:spPr>
      </p:cxnSp>
      <p:sp>
        <p:nvSpPr>
          <p:cNvPr id="461" name="Google Shape;461;p61"/>
          <p:cNvSpPr/>
          <p:nvPr/>
        </p:nvSpPr>
        <p:spPr>
          <a:xfrm>
            <a:off x="2269785" y="4522267"/>
            <a:ext cx="1416432" cy="948963"/>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2" name="Google Shape;462;p61"/>
          <p:cNvSpPr/>
          <p:nvPr/>
        </p:nvSpPr>
        <p:spPr>
          <a:xfrm>
            <a:off x="6242355" y="4526497"/>
            <a:ext cx="1416432" cy="948963"/>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3" name="Google Shape;463;p61"/>
          <p:cNvSpPr/>
          <p:nvPr/>
        </p:nvSpPr>
        <p:spPr>
          <a:xfrm>
            <a:off x="3588594" y="5456442"/>
            <a:ext cx="1416432" cy="948963"/>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4" name="Google Shape;464;p61"/>
          <p:cNvSpPr/>
          <p:nvPr/>
        </p:nvSpPr>
        <p:spPr>
          <a:xfrm rot="5400000">
            <a:off x="2506482" y="4723607"/>
            <a:ext cx="948962" cy="1422357"/>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5" name="Google Shape;465;p61"/>
          <p:cNvSpPr/>
          <p:nvPr/>
        </p:nvSpPr>
        <p:spPr>
          <a:xfrm rot="5400000">
            <a:off x="6454409" y="4731111"/>
            <a:ext cx="948962" cy="1422357"/>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466" name="Google Shape;466;p61"/>
          <p:cNvCxnSpPr/>
          <p:nvPr/>
        </p:nvCxnSpPr>
        <p:spPr>
          <a:xfrm>
            <a:off x="4348361" y="4310942"/>
            <a:ext cx="699972" cy="0"/>
          </a:xfrm>
          <a:prstGeom prst="straightConnector1">
            <a:avLst/>
          </a:prstGeom>
          <a:noFill/>
          <a:ln w="28575" cap="flat" cmpd="sng">
            <a:solidFill>
              <a:srgbClr val="7030A0"/>
            </a:solidFill>
            <a:prstDash val="solid"/>
            <a:round/>
            <a:headEnd type="triangle" w="med" len="med"/>
            <a:tailEnd type="triangle" w="med" len="med"/>
          </a:ln>
        </p:spPr>
      </p:cxnSp>
      <p:sp>
        <p:nvSpPr>
          <p:cNvPr id="467" name="Google Shape;467;p61"/>
          <p:cNvSpPr txBox="1"/>
          <p:nvPr/>
        </p:nvSpPr>
        <p:spPr>
          <a:xfrm>
            <a:off x="3298329"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468" name="Google Shape;468;p61"/>
          <p:cNvSpPr txBox="1"/>
          <p:nvPr/>
        </p:nvSpPr>
        <p:spPr>
          <a:xfrm>
            <a:off x="4626386"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469" name="Google Shape;469;p61"/>
          <p:cNvSpPr txBox="1"/>
          <p:nvPr/>
        </p:nvSpPr>
        <p:spPr>
          <a:xfrm>
            <a:off x="5939220"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470" name="Google Shape;470;p61"/>
          <p:cNvSpPr txBox="1"/>
          <p:nvPr/>
        </p:nvSpPr>
        <p:spPr>
          <a:xfrm>
            <a:off x="7252054"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471" name="Google Shape;471;p61"/>
          <p:cNvSpPr txBox="1"/>
          <p:nvPr/>
        </p:nvSpPr>
        <p:spPr>
          <a:xfrm>
            <a:off x="1970272" y="6415755"/>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Five-minute Break!</a:t>
            </a:r>
            <a:endParaRPr dirty="0"/>
          </a:p>
        </p:txBody>
      </p:sp>
      <p:sp>
        <p:nvSpPr>
          <p:cNvPr id="283" name="Google Shape;283;p5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t>Feel free to stand up, stretch, use the restroom, drink some water, review your notes, or ask questions</a:t>
            </a:r>
          </a:p>
          <a:p>
            <a:pPr marL="649224" lvl="1" indent="-283463" algn="l" rtl="0">
              <a:lnSpc>
                <a:spcPct val="100000"/>
              </a:lnSpc>
              <a:spcBef>
                <a:spcPts val="24"/>
              </a:spcBef>
              <a:spcAft>
                <a:spcPts val="0"/>
              </a:spcAft>
              <a:buSzPts val="2420"/>
              <a:buChar char="▪"/>
            </a:pPr>
            <a:endParaRPr lang="en-US" dirty="0"/>
          </a:p>
          <a:p>
            <a:pPr marL="347472" lvl="0" indent="-347472"/>
            <a:r>
              <a:rPr lang="en-US" dirty="0"/>
              <a:t>We’ll be back at:</a:t>
            </a:r>
          </a:p>
          <a:p>
            <a:pPr marL="0" lvl="0" indent="0">
              <a:buNone/>
            </a:pPr>
            <a:endParaRPr lang="en-US" dirty="0"/>
          </a:p>
          <a:p>
            <a:pPr marL="347472" lvl="0" indent="-347472"/>
            <a:r>
              <a:rPr lang="en-US" dirty="0"/>
              <a:t>Any song recommendations? Respond on Poll Everywhere at </a:t>
            </a:r>
            <a:r>
              <a:rPr lang="en-US" dirty="0">
                <a:solidFill>
                  <a:srgbClr val="0462C2"/>
                </a:solidFill>
                <a:hlinkClick r:id="rId3">
                  <a:extLst>
                    <a:ext uri="{A12FA001-AC4F-418D-AE19-62706E023703}">
                      <ahyp:hlinkClr xmlns:ahyp="http://schemas.microsoft.com/office/drawing/2018/hyperlinkcolor" val="tx"/>
                    </a:ext>
                  </a:extLst>
                </a:hlinkClick>
              </a:rPr>
              <a:t>https://pollev.com/cse390b</a:t>
            </a:r>
            <a:endParaRPr lang="en-US" dirty="0">
              <a:solidFill>
                <a:srgbClr val="0462C2"/>
              </a:solidFill>
            </a:endParaRPr>
          </a:p>
          <a:p>
            <a:pPr marL="347472" lvl="0" indent="-347472"/>
            <a:endParaRPr lang="en-US" dirty="0">
              <a:solidFill>
                <a:srgbClr val="0462C2"/>
              </a:solidFill>
            </a:endParaRPr>
          </a:p>
          <a:p>
            <a:pPr marL="347472" indent="-347472"/>
            <a:r>
              <a:rPr lang="en-US" dirty="0"/>
              <a:t>Research shows mid-lecture breaks reduce the decline of attention in the middle of lecture (Olmsted, 1999)</a:t>
            </a:r>
          </a:p>
        </p:txBody>
      </p:sp>
      <p:sp>
        <p:nvSpPr>
          <p:cNvPr id="284" name="Google Shape;284;p5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29</a:t>
            </a:fld>
            <a:endParaRPr/>
          </a:p>
        </p:txBody>
      </p:sp>
      <p:sp>
        <p:nvSpPr>
          <p:cNvPr id="5" name="Rectangle 4">
            <a:extLst>
              <a:ext uri="{FF2B5EF4-FFF2-40B4-BE49-F238E27FC236}">
                <a16:creationId xmlns:a16="http://schemas.microsoft.com/office/drawing/2014/main" id="{2B264857-AB7F-2E46-910D-64CA11588FB7}"/>
              </a:ext>
            </a:extLst>
          </p:cNvPr>
          <p:cNvSpPr/>
          <p:nvPr/>
        </p:nvSpPr>
        <p:spPr>
          <a:xfrm>
            <a:off x="0" y="6457255"/>
            <a:ext cx="8647438" cy="400110"/>
          </a:xfrm>
          <a:prstGeom prst="rect">
            <a:avLst/>
          </a:prstGeom>
        </p:spPr>
        <p:txBody>
          <a:bodyPr wrap="square">
            <a:spAutoFit/>
          </a:bodyPr>
          <a:lstStyle/>
          <a:p>
            <a:r>
              <a:rPr lang="en-US" sz="1000" dirty="0"/>
              <a:t>Olmsted III, John. “The Mid-Lecture Break: When Less Is More.” </a:t>
            </a:r>
            <a:r>
              <a:rPr lang="en-US" sz="1000" i="1" dirty="0"/>
              <a:t>Journal of Chemical Education</a:t>
            </a:r>
            <a:r>
              <a:rPr lang="en-US" sz="1000" dirty="0"/>
              <a:t> (1999). https://</a:t>
            </a:r>
            <a:r>
              <a:rPr lang="en-US" sz="1000" dirty="0" err="1"/>
              <a:t>pubs.acs.org</a:t>
            </a:r>
            <a:r>
              <a:rPr lang="en-US" sz="1000" dirty="0"/>
              <a:t>/</a:t>
            </a:r>
            <a:r>
              <a:rPr lang="en-US" sz="1000" dirty="0" err="1"/>
              <a:t>doi</a:t>
            </a:r>
            <a:r>
              <a:rPr lang="en-US" sz="1000" dirty="0"/>
              <a:t>/abs/10.1021/ed076p525.</a:t>
            </a:r>
          </a:p>
        </p:txBody>
      </p:sp>
    </p:spTree>
    <p:extLst>
      <p:ext uri="{BB962C8B-B14F-4D97-AF65-F5344CB8AC3E}">
        <p14:creationId xmlns:p14="http://schemas.microsoft.com/office/powerpoint/2010/main" val="243207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5"/>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Bloom’s Taxonomy </a:t>
            </a:r>
            <a:endParaRPr/>
          </a:p>
        </p:txBody>
      </p:sp>
      <p:sp>
        <p:nvSpPr>
          <p:cNvPr id="57" name="Google Shape;57;p5"/>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
        <p:nvSpPr>
          <p:cNvPr id="58" name="Google Shape;58;p5"/>
          <p:cNvSpPr/>
          <p:nvPr/>
        </p:nvSpPr>
        <p:spPr>
          <a:xfrm>
            <a:off x="1370695" y="6003405"/>
            <a:ext cx="7335000" cy="660000"/>
          </a:xfrm>
          <a:prstGeom prst="trapezoid">
            <a:avLst>
              <a:gd name="adj" fmla="val 64862"/>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Open Sans"/>
                <a:ea typeface="Open Sans"/>
                <a:cs typeface="Open Sans"/>
                <a:sym typeface="Open Sans"/>
              </a:rPr>
              <a:t>Remembering</a:t>
            </a:r>
            <a:endParaRPr sz="1600" b="1" i="0" u="none" strike="noStrike" cap="none">
              <a:solidFill>
                <a:srgbClr val="000000"/>
              </a:solidFill>
              <a:latin typeface="Open Sans"/>
              <a:ea typeface="Open Sans"/>
              <a:cs typeface="Open Sans"/>
              <a:sym typeface="Open Sans"/>
            </a:endParaRPr>
          </a:p>
        </p:txBody>
      </p:sp>
      <p:sp>
        <p:nvSpPr>
          <p:cNvPr id="59" name="Google Shape;59;p5"/>
          <p:cNvSpPr/>
          <p:nvPr/>
        </p:nvSpPr>
        <p:spPr>
          <a:xfrm>
            <a:off x="1920139" y="5190432"/>
            <a:ext cx="6259200" cy="705900"/>
          </a:xfrm>
          <a:prstGeom prst="trapezoid">
            <a:avLst>
              <a:gd name="adj" fmla="val 60623"/>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Open Sans"/>
                <a:ea typeface="Open Sans"/>
                <a:cs typeface="Open Sans"/>
                <a:sym typeface="Open Sans"/>
              </a:rPr>
              <a:t>Understanding</a:t>
            </a:r>
            <a:endParaRPr sz="1600" b="0" i="0" u="none" strike="noStrike" cap="none">
              <a:solidFill>
                <a:srgbClr val="000000"/>
              </a:solidFill>
              <a:latin typeface="Arial"/>
              <a:ea typeface="Arial"/>
              <a:cs typeface="Arial"/>
              <a:sym typeface="Arial"/>
            </a:endParaRPr>
          </a:p>
        </p:txBody>
      </p:sp>
      <p:sp>
        <p:nvSpPr>
          <p:cNvPr id="60" name="Google Shape;60;p5"/>
          <p:cNvSpPr/>
          <p:nvPr/>
        </p:nvSpPr>
        <p:spPr>
          <a:xfrm>
            <a:off x="2457634" y="4264611"/>
            <a:ext cx="5184300" cy="818700"/>
          </a:xfrm>
          <a:prstGeom prst="trapezoid">
            <a:avLst>
              <a:gd name="adj" fmla="val 62989"/>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Open Sans"/>
                <a:ea typeface="Open Sans"/>
                <a:cs typeface="Open Sans"/>
                <a:sym typeface="Open Sans"/>
              </a:rPr>
              <a:t>Applying</a:t>
            </a:r>
            <a:endParaRPr sz="1600" b="1" i="0" u="none" strike="noStrike" cap="none">
              <a:solidFill>
                <a:srgbClr val="000000"/>
              </a:solidFill>
              <a:latin typeface="Open Sans"/>
              <a:ea typeface="Open Sans"/>
              <a:cs typeface="Open Sans"/>
              <a:sym typeface="Open Sans"/>
            </a:endParaRPr>
          </a:p>
        </p:txBody>
      </p:sp>
      <p:sp>
        <p:nvSpPr>
          <p:cNvPr id="61" name="Google Shape;61;p5"/>
          <p:cNvSpPr/>
          <p:nvPr/>
        </p:nvSpPr>
        <p:spPr>
          <a:xfrm>
            <a:off x="3054853" y="3497794"/>
            <a:ext cx="3965400" cy="660000"/>
          </a:xfrm>
          <a:prstGeom prst="trapezoid">
            <a:avLst>
              <a:gd name="adj" fmla="val 59874"/>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Open Sans"/>
                <a:ea typeface="Open Sans"/>
                <a:cs typeface="Open Sans"/>
                <a:sym typeface="Open Sans"/>
              </a:rPr>
              <a:t>Analyzing</a:t>
            </a:r>
            <a:endParaRPr sz="1600" b="0" i="0" u="none" strike="noStrike" cap="none">
              <a:solidFill>
                <a:srgbClr val="000000"/>
              </a:solidFill>
              <a:latin typeface="Arial"/>
              <a:ea typeface="Arial"/>
              <a:cs typeface="Arial"/>
              <a:sym typeface="Arial"/>
            </a:endParaRPr>
          </a:p>
        </p:txBody>
      </p:sp>
      <p:sp>
        <p:nvSpPr>
          <p:cNvPr id="62" name="Google Shape;62;p5"/>
          <p:cNvSpPr/>
          <p:nvPr/>
        </p:nvSpPr>
        <p:spPr>
          <a:xfrm>
            <a:off x="4094018" y="1125225"/>
            <a:ext cx="1911300" cy="1452900"/>
          </a:xfrm>
          <a:prstGeom prst="triangle">
            <a:avLst>
              <a:gd name="adj" fmla="val 4940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Open Sans"/>
                <a:ea typeface="Open Sans"/>
                <a:cs typeface="Open Sans"/>
                <a:sym typeface="Open Sans"/>
              </a:rPr>
              <a:t>Creating</a:t>
            </a:r>
            <a:endParaRPr sz="1400" b="0" i="0" u="none" strike="noStrike" cap="none">
              <a:solidFill>
                <a:srgbClr val="000000"/>
              </a:solidFill>
              <a:highlight>
                <a:srgbClr val="FCE5CD"/>
              </a:highlight>
              <a:latin typeface="Arial"/>
              <a:ea typeface="Arial"/>
              <a:cs typeface="Arial"/>
              <a:sym typeface="Arial"/>
            </a:endParaRPr>
          </a:p>
        </p:txBody>
      </p:sp>
      <p:sp>
        <p:nvSpPr>
          <p:cNvPr id="63" name="Google Shape;63;p5"/>
          <p:cNvSpPr/>
          <p:nvPr/>
        </p:nvSpPr>
        <p:spPr>
          <a:xfrm>
            <a:off x="3544574" y="2684832"/>
            <a:ext cx="2986200" cy="705900"/>
          </a:xfrm>
          <a:prstGeom prst="trapezoid">
            <a:avLst>
              <a:gd name="adj" fmla="val 60623"/>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Open Sans"/>
                <a:ea typeface="Open Sans"/>
                <a:cs typeface="Open Sans"/>
                <a:sym typeface="Open Sans"/>
              </a:rPr>
              <a:t>Evaluating</a:t>
            </a:r>
            <a:endParaRPr sz="1600" b="0" i="0" u="none" strike="noStrike" cap="none">
              <a:solidFill>
                <a:srgbClr val="000000"/>
              </a:solidFill>
              <a:latin typeface="Arial"/>
              <a:ea typeface="Arial"/>
              <a:cs typeface="Arial"/>
              <a:sym typeface="Arial"/>
            </a:endParaRPr>
          </a:p>
        </p:txBody>
      </p:sp>
      <p:sp>
        <p:nvSpPr>
          <p:cNvPr id="64" name="Google Shape;64;p5"/>
          <p:cNvSpPr/>
          <p:nvPr/>
        </p:nvSpPr>
        <p:spPr>
          <a:xfrm>
            <a:off x="414575" y="6043688"/>
            <a:ext cx="3129900" cy="556800"/>
          </a:xfrm>
          <a:prstGeom prst="homePlate">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Recalling facts and basic concepts</a:t>
            </a:r>
            <a:endParaRPr sz="1400" b="0" i="0" u="none" strike="noStrike" cap="none">
              <a:solidFill>
                <a:srgbClr val="000000"/>
              </a:solidFill>
              <a:latin typeface="Arial"/>
              <a:ea typeface="Arial"/>
              <a:cs typeface="Arial"/>
              <a:sym typeface="Arial"/>
            </a:endParaRPr>
          </a:p>
        </p:txBody>
      </p:sp>
      <p:sp>
        <p:nvSpPr>
          <p:cNvPr id="65" name="Google Shape;65;p5"/>
          <p:cNvSpPr/>
          <p:nvPr/>
        </p:nvSpPr>
        <p:spPr>
          <a:xfrm>
            <a:off x="414575" y="5253681"/>
            <a:ext cx="3373500" cy="556800"/>
          </a:xfrm>
          <a:prstGeom prst="homePlate">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Explaining ideas or concepts</a:t>
            </a:r>
            <a:endParaRPr sz="1400" b="0" i="0" u="none" strike="noStrike" cap="none">
              <a:solidFill>
                <a:srgbClr val="000000"/>
              </a:solidFill>
              <a:latin typeface="Arial"/>
              <a:ea typeface="Arial"/>
              <a:cs typeface="Arial"/>
              <a:sym typeface="Arial"/>
            </a:endParaRPr>
          </a:p>
        </p:txBody>
      </p:sp>
      <p:sp>
        <p:nvSpPr>
          <p:cNvPr id="66" name="Google Shape;66;p5"/>
          <p:cNvSpPr/>
          <p:nvPr/>
        </p:nvSpPr>
        <p:spPr>
          <a:xfrm>
            <a:off x="414575" y="4384389"/>
            <a:ext cx="3599100" cy="556800"/>
          </a:xfrm>
          <a:prstGeom prst="homePlate">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Using information in a new (or similar) situation</a:t>
            </a:r>
            <a:endParaRPr sz="1400" b="0" i="0" u="none" strike="noStrike" cap="none">
              <a:solidFill>
                <a:srgbClr val="000000"/>
              </a:solidFill>
              <a:latin typeface="Arial"/>
              <a:ea typeface="Arial"/>
              <a:cs typeface="Arial"/>
              <a:sym typeface="Arial"/>
            </a:endParaRPr>
          </a:p>
        </p:txBody>
      </p:sp>
      <p:sp>
        <p:nvSpPr>
          <p:cNvPr id="67" name="Google Shape;67;p5"/>
          <p:cNvSpPr/>
          <p:nvPr/>
        </p:nvSpPr>
        <p:spPr>
          <a:xfrm>
            <a:off x="414575" y="3538018"/>
            <a:ext cx="3813000" cy="556800"/>
          </a:xfrm>
          <a:prstGeom prst="homePlate">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Drawing connections among ideas</a:t>
            </a:r>
            <a:endParaRPr sz="1400" b="0" i="0" u="none" strike="noStrike" cap="none">
              <a:solidFill>
                <a:srgbClr val="000000"/>
              </a:solidFill>
              <a:latin typeface="Arial"/>
              <a:ea typeface="Arial"/>
              <a:cs typeface="Arial"/>
              <a:sym typeface="Arial"/>
            </a:endParaRPr>
          </a:p>
        </p:txBody>
      </p:sp>
      <p:sp>
        <p:nvSpPr>
          <p:cNvPr id="68" name="Google Shape;68;p5"/>
          <p:cNvSpPr/>
          <p:nvPr/>
        </p:nvSpPr>
        <p:spPr>
          <a:xfrm>
            <a:off x="414575" y="2759590"/>
            <a:ext cx="3965400" cy="556800"/>
          </a:xfrm>
          <a:prstGeom prst="homePlate">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Justifying your decisions or position</a:t>
            </a:r>
            <a:endParaRPr sz="1400" b="0" i="0" u="none" strike="noStrike" cap="none">
              <a:solidFill>
                <a:srgbClr val="000000"/>
              </a:solidFill>
              <a:latin typeface="Arial"/>
              <a:ea typeface="Arial"/>
              <a:cs typeface="Arial"/>
              <a:sym typeface="Arial"/>
            </a:endParaRPr>
          </a:p>
        </p:txBody>
      </p:sp>
      <p:sp>
        <p:nvSpPr>
          <p:cNvPr id="69" name="Google Shape;69;p5"/>
          <p:cNvSpPr/>
          <p:nvPr/>
        </p:nvSpPr>
        <p:spPr>
          <a:xfrm>
            <a:off x="414575" y="1908424"/>
            <a:ext cx="4134000" cy="556800"/>
          </a:xfrm>
          <a:prstGeom prst="homePlate">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Producing something new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 name="Google Shape;198;p7">
            <a:extLst>
              <a:ext uri="{FF2B5EF4-FFF2-40B4-BE49-F238E27FC236}">
                <a16:creationId xmlns:a16="http://schemas.microsoft.com/office/drawing/2014/main" id="{6C694559-29B8-8749-B4EE-CAC3ACF5568C}"/>
              </a:ext>
            </a:extLst>
          </p:cNvPr>
          <p:cNvSpPr txBox="1">
            <a:spLocks/>
          </p:cNvSpPr>
          <p:nvPr/>
        </p:nvSpPr>
        <p:spPr>
          <a:xfrm>
            <a:off x="374090" y="1486855"/>
            <a:ext cx="8388910" cy="12715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r>
              <a:rPr lang="en-US" sz="2600" dirty="0"/>
              <a:t>When is a (or are) better time(s) for Eric’s Wednesday office hours (previously Wednesdays from 1:30-2:30pm)?</a:t>
            </a:r>
          </a:p>
        </p:txBody>
      </p:sp>
      <p:sp>
        <p:nvSpPr>
          <p:cNvPr id="197" name="Google Shape;197;p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30</a:t>
            </a:fld>
            <a:endParaRPr/>
          </a:p>
        </p:txBody>
      </p:sp>
      <p:sp>
        <p:nvSpPr>
          <p:cNvPr id="7" name="Google Shape;199;p7">
            <a:extLst>
              <a:ext uri="{FF2B5EF4-FFF2-40B4-BE49-F238E27FC236}">
                <a16:creationId xmlns:a16="http://schemas.microsoft.com/office/drawing/2014/main" id="{4FFCC09C-21E9-C44B-8888-7164231F8602}"/>
              </a:ext>
            </a:extLst>
          </p:cNvPr>
          <p:cNvSpPr txBox="1">
            <a:spLocks/>
          </p:cNvSpPr>
          <p:nvPr/>
        </p:nvSpPr>
        <p:spPr>
          <a:xfrm>
            <a:off x="396875" y="2422933"/>
            <a:ext cx="8366125" cy="49720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pPr marL="610870" indent="-514350">
              <a:buSzPts val="2600"/>
              <a:buFont typeface="Arial"/>
              <a:buAutoNum type="alphaUcPeriod"/>
            </a:pPr>
            <a:r>
              <a:rPr lang="en-US" dirty="0">
                <a:solidFill>
                  <a:srgbClr val="FF9A01"/>
                </a:solidFill>
              </a:rPr>
              <a:t>Wednesdays, 11:30-12:30pm</a:t>
            </a:r>
          </a:p>
          <a:p>
            <a:pPr marL="610870" indent="-514350">
              <a:buSzPts val="2600"/>
              <a:buFont typeface="Arial"/>
              <a:buAutoNum type="alphaUcPeriod"/>
            </a:pPr>
            <a:r>
              <a:rPr lang="en-US" dirty="0">
                <a:solidFill>
                  <a:srgbClr val="00B050"/>
                </a:solidFill>
              </a:rPr>
              <a:t>Wednesdays, 5:30-6:30pm</a:t>
            </a:r>
          </a:p>
          <a:p>
            <a:pPr marL="610870" indent="-514350">
              <a:buSzPts val="2600"/>
              <a:buFont typeface="Arial"/>
              <a:buAutoNum type="alphaUcPeriod"/>
            </a:pPr>
            <a:r>
              <a:rPr lang="en-US" dirty="0">
                <a:solidFill>
                  <a:srgbClr val="FF329A"/>
                </a:solidFill>
              </a:rPr>
              <a:t>Thursdays, 11:30-12:30pm</a:t>
            </a:r>
          </a:p>
          <a:p>
            <a:pPr marL="610870" indent="-514350">
              <a:buSzPts val="2600"/>
              <a:buFont typeface="Arial"/>
              <a:buAutoNum type="alphaUcPeriod"/>
            </a:pPr>
            <a:r>
              <a:rPr lang="en-US" dirty="0">
                <a:solidFill>
                  <a:srgbClr val="00B0F0"/>
                </a:solidFill>
              </a:rPr>
              <a:t>Thursdays, 12:30-1:30pm</a:t>
            </a:r>
          </a:p>
          <a:p>
            <a:pPr marL="610870" indent="-514350">
              <a:buSzPts val="2600"/>
              <a:buFont typeface="Arial"/>
              <a:buAutoNum type="alphaUcPeriod"/>
            </a:pPr>
            <a:r>
              <a:rPr lang="en-US" dirty="0">
                <a:solidFill>
                  <a:srgbClr val="9A6533"/>
                </a:solidFill>
              </a:rPr>
              <a:t>The time is good as is (Wednesdays, 1:30-2:30pm)</a:t>
            </a:r>
            <a:endParaRPr lang="en-US" dirty="0"/>
          </a:p>
        </p:txBody>
      </p:sp>
    </p:spTree>
    <p:extLst>
      <p:ext uri="{BB962C8B-B14F-4D97-AF65-F5344CB8AC3E}">
        <p14:creationId xmlns:p14="http://schemas.microsoft.com/office/powerpoint/2010/main" val="3649447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9" name="Google Shape;49;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Bloom’s Taxonomy</a:t>
            </a:r>
            <a:endParaRPr dirty="0">
              <a:solidFill>
                <a:schemeClr val="tx1"/>
              </a:solidFill>
            </a:endParaRPr>
          </a:p>
          <a:p>
            <a:pPr marL="640080" lvl="1" indent="-283464" algn="l" rtl="0">
              <a:lnSpc>
                <a:spcPct val="110000"/>
              </a:lnSpc>
              <a:spcBef>
                <a:spcPts val="24"/>
              </a:spcBef>
              <a:spcAft>
                <a:spcPts val="0"/>
              </a:spcAft>
              <a:buSzPts val="2420"/>
              <a:buChar char="▪"/>
            </a:pPr>
            <a:r>
              <a:rPr lang="en-US" dirty="0"/>
              <a:t>Applying Higher Levels of Cognition to Learning</a:t>
            </a:r>
            <a:endParaRPr dirty="0"/>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Cornell Note Taking Method</a:t>
            </a:r>
            <a:endParaRPr dirty="0"/>
          </a:p>
          <a:p>
            <a:pPr marL="640080" lvl="1" indent="-283464" algn="l" rtl="0">
              <a:lnSpc>
                <a:spcPct val="110000"/>
              </a:lnSpc>
              <a:spcBef>
                <a:spcPts val="24"/>
              </a:spcBef>
              <a:spcAft>
                <a:spcPts val="0"/>
              </a:spcAft>
              <a:buSzPts val="2420"/>
              <a:buChar char="▪"/>
            </a:pPr>
            <a:r>
              <a:rPr lang="en-US" dirty="0"/>
              <a:t>System for Taking, Organizing, and Reviewing Notes</a:t>
            </a:r>
            <a:endParaRPr dirty="0"/>
          </a:p>
          <a:p>
            <a:pPr marL="356616" lvl="1" indent="0"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Representing Time in Hardware</a:t>
            </a:r>
            <a:endParaRPr dirty="0"/>
          </a:p>
          <a:p>
            <a:pPr marL="640080" lvl="1" indent="-283464" algn="l" rtl="0">
              <a:lnSpc>
                <a:spcPct val="110000"/>
              </a:lnSpc>
              <a:spcBef>
                <a:spcPts val="24"/>
              </a:spcBef>
              <a:spcAft>
                <a:spcPts val="0"/>
              </a:spcAft>
              <a:buSzPts val="2420"/>
              <a:buChar char="▪"/>
            </a:pPr>
            <a:r>
              <a:rPr lang="en-US" dirty="0"/>
              <a:t>Sequential Logic vs. Combinational Logic</a:t>
            </a:r>
            <a:endParaRPr dirty="0"/>
          </a:p>
          <a:p>
            <a:pPr marL="640080" lvl="1" indent="-283464" algn="l" rtl="0">
              <a:lnSpc>
                <a:spcPct val="110000"/>
              </a:lnSpc>
              <a:spcBef>
                <a:spcPts val="24"/>
              </a:spcBef>
              <a:spcAft>
                <a:spcPts val="0"/>
              </a:spcAft>
              <a:buSzPts val="2420"/>
              <a:buChar char="▪"/>
            </a:pPr>
            <a:r>
              <a:rPr lang="en-US" dirty="0"/>
              <a:t>Adding a Clock</a:t>
            </a:r>
            <a:endParaRPr dirty="0"/>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Sequential Logic</a:t>
            </a:r>
            <a:endParaRPr b="1" dirty="0">
              <a:solidFill>
                <a:srgbClr val="4B2A85"/>
              </a:solidFill>
            </a:endParaRPr>
          </a:p>
          <a:p>
            <a:pPr marL="640080" lvl="1" indent="-283464" algn="l" rtl="0">
              <a:lnSpc>
                <a:spcPct val="110000"/>
              </a:lnSpc>
              <a:spcBef>
                <a:spcPts val="24"/>
              </a:spcBef>
              <a:spcAft>
                <a:spcPts val="0"/>
              </a:spcAft>
              <a:buSzPts val="2420"/>
              <a:buChar char="▪"/>
            </a:pPr>
            <a:r>
              <a:rPr lang="en-US" b="1" dirty="0">
                <a:solidFill>
                  <a:srgbClr val="4B2A85"/>
                </a:solidFill>
              </a:rPr>
              <a:t>Data Flip-Flop (DFF) Implementation and Examples</a:t>
            </a:r>
            <a:endParaRPr b="1" dirty="0">
              <a:solidFill>
                <a:srgbClr val="4B2A85"/>
              </a:solidFill>
            </a:endParaRPr>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0" name="Google Shape;50;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31</a:t>
            </a:fld>
            <a:endParaRPr/>
          </a:p>
        </p:txBody>
      </p:sp>
    </p:spTree>
    <p:extLst>
      <p:ext uri="{BB962C8B-B14F-4D97-AF65-F5344CB8AC3E}">
        <p14:creationId xmlns:p14="http://schemas.microsoft.com/office/powerpoint/2010/main" val="191808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Combinational vs. Sequential Abstraction</a:t>
            </a:r>
            <a:endParaRPr/>
          </a:p>
        </p:txBody>
      </p:sp>
      <p:sp>
        <p:nvSpPr>
          <p:cNvPr id="484" name="Google Shape;484;p6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32</a:t>
            </a:fld>
            <a:endParaRPr/>
          </a:p>
        </p:txBody>
      </p:sp>
      <p:graphicFrame>
        <p:nvGraphicFramePr>
          <p:cNvPr id="485" name="Google Shape;485;p63"/>
          <p:cNvGraphicFramePr/>
          <p:nvPr/>
        </p:nvGraphicFramePr>
        <p:xfrm>
          <a:off x="1683133" y="1395982"/>
          <a:ext cx="6581000" cy="4754520"/>
        </p:xfrm>
        <a:graphic>
          <a:graphicData uri="http://schemas.openxmlformats.org/drawingml/2006/table">
            <a:tbl>
              <a:tblPr>
                <a:noFill/>
                <a:tableStyleId>{5F33DDE9-AC2A-48E9-A6BD-EA3658451550}</a:tableStyleId>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486" name="Google Shape;486;p63"/>
          <p:cNvSpPr txBox="1"/>
          <p:nvPr/>
        </p:nvSpPr>
        <p:spPr>
          <a:xfrm>
            <a:off x="362645" y="1785606"/>
            <a:ext cx="10746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487" name="Google Shape;487;p63"/>
          <p:cNvSpPr txBox="1"/>
          <p:nvPr/>
        </p:nvSpPr>
        <p:spPr>
          <a:xfrm>
            <a:off x="1359794" y="2162582"/>
            <a:ext cx="328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Arial"/>
              <a:ea typeface="Arial"/>
              <a:cs typeface="Arial"/>
              <a:sym typeface="Arial"/>
            </a:endParaRPr>
          </a:p>
        </p:txBody>
      </p:sp>
      <p:sp>
        <p:nvSpPr>
          <p:cNvPr id="488" name="Google Shape;488;p63"/>
          <p:cNvSpPr txBox="1"/>
          <p:nvPr/>
        </p:nvSpPr>
        <p:spPr>
          <a:xfrm>
            <a:off x="1354351" y="1750990"/>
            <a:ext cx="328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Arial"/>
              <a:ea typeface="Arial"/>
              <a:cs typeface="Arial"/>
              <a:sym typeface="Arial"/>
            </a:endParaRPr>
          </a:p>
        </p:txBody>
      </p:sp>
      <p:sp>
        <p:nvSpPr>
          <p:cNvPr id="489" name="Google Shape;489;p63"/>
          <p:cNvSpPr txBox="1"/>
          <p:nvPr/>
        </p:nvSpPr>
        <p:spPr>
          <a:xfrm>
            <a:off x="608679" y="3502837"/>
            <a:ext cx="10746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Arial"/>
              <a:ea typeface="Arial"/>
              <a:cs typeface="Arial"/>
              <a:sym typeface="Arial"/>
            </a:endParaRPr>
          </a:p>
        </p:txBody>
      </p:sp>
      <p:sp>
        <p:nvSpPr>
          <p:cNvPr id="490" name="Google Shape;490;p63"/>
          <p:cNvSpPr txBox="1"/>
          <p:nvPr/>
        </p:nvSpPr>
        <p:spPr>
          <a:xfrm>
            <a:off x="608679" y="4053289"/>
            <a:ext cx="10746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Arial"/>
              <a:ea typeface="Arial"/>
              <a:cs typeface="Arial"/>
              <a:sym typeface="Arial"/>
            </a:endParaRPr>
          </a:p>
        </p:txBody>
      </p:sp>
      <p:sp>
        <p:nvSpPr>
          <p:cNvPr id="491" name="Google Shape;491;p63"/>
          <p:cNvSpPr txBox="1"/>
          <p:nvPr/>
        </p:nvSpPr>
        <p:spPr>
          <a:xfrm>
            <a:off x="3298329" y="6414168"/>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Arial"/>
              <a:ea typeface="Arial"/>
              <a:cs typeface="Arial"/>
              <a:sym typeface="Arial"/>
            </a:endParaRPr>
          </a:p>
        </p:txBody>
      </p:sp>
      <p:sp>
        <p:nvSpPr>
          <p:cNvPr id="492" name="Google Shape;492;p63"/>
          <p:cNvSpPr txBox="1"/>
          <p:nvPr/>
        </p:nvSpPr>
        <p:spPr>
          <a:xfrm>
            <a:off x="4626386" y="6414168"/>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Arial"/>
              <a:ea typeface="Arial"/>
              <a:cs typeface="Arial"/>
              <a:sym typeface="Arial"/>
            </a:endParaRPr>
          </a:p>
        </p:txBody>
      </p:sp>
      <p:sp>
        <p:nvSpPr>
          <p:cNvPr id="493" name="Google Shape;493;p63"/>
          <p:cNvSpPr txBox="1"/>
          <p:nvPr/>
        </p:nvSpPr>
        <p:spPr>
          <a:xfrm>
            <a:off x="5939220" y="6414168"/>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Arial"/>
              <a:ea typeface="Arial"/>
              <a:cs typeface="Arial"/>
              <a:sym typeface="Arial"/>
            </a:endParaRPr>
          </a:p>
        </p:txBody>
      </p:sp>
      <p:sp>
        <p:nvSpPr>
          <p:cNvPr id="494" name="Google Shape;494;p63"/>
          <p:cNvSpPr txBox="1"/>
          <p:nvPr/>
        </p:nvSpPr>
        <p:spPr>
          <a:xfrm>
            <a:off x="7252054" y="6414168"/>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Arial"/>
              <a:ea typeface="Arial"/>
              <a:cs typeface="Arial"/>
              <a:sym typeface="Arial"/>
            </a:endParaRPr>
          </a:p>
        </p:txBody>
      </p:sp>
      <p:sp>
        <p:nvSpPr>
          <p:cNvPr id="495" name="Google Shape;495;p63"/>
          <p:cNvSpPr txBox="1"/>
          <p:nvPr/>
        </p:nvSpPr>
        <p:spPr>
          <a:xfrm>
            <a:off x="1970272" y="6415755"/>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Arial"/>
              <a:ea typeface="Arial"/>
              <a:cs typeface="Arial"/>
              <a:sym typeface="Arial"/>
            </a:endParaRPr>
          </a:p>
        </p:txBody>
      </p:sp>
      <p:sp>
        <p:nvSpPr>
          <p:cNvPr id="496" name="Google Shape;496;p63"/>
          <p:cNvSpPr txBox="1"/>
          <p:nvPr/>
        </p:nvSpPr>
        <p:spPr>
          <a:xfrm>
            <a:off x="608679" y="5112815"/>
            <a:ext cx="10746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Arial"/>
              <a:ea typeface="Arial"/>
              <a:cs typeface="Arial"/>
              <a:sym typeface="Arial"/>
            </a:endParaRPr>
          </a:p>
        </p:txBody>
      </p:sp>
      <p:sp>
        <p:nvSpPr>
          <p:cNvPr id="497" name="Google Shape;497;p63"/>
          <p:cNvSpPr txBox="1"/>
          <p:nvPr/>
        </p:nvSpPr>
        <p:spPr>
          <a:xfrm>
            <a:off x="608679" y="5663267"/>
            <a:ext cx="10746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Arial"/>
              <a:ea typeface="Arial"/>
              <a:cs typeface="Arial"/>
              <a:sym typeface="Arial"/>
            </a:endParaRPr>
          </a:p>
        </p:txBody>
      </p:sp>
      <p:sp>
        <p:nvSpPr>
          <p:cNvPr id="498" name="Google Shape;498;p63"/>
          <p:cNvSpPr txBox="1"/>
          <p:nvPr/>
        </p:nvSpPr>
        <p:spPr>
          <a:xfrm>
            <a:off x="273134" y="2904423"/>
            <a:ext cx="76683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Combinational: </a:t>
            </a:r>
            <a:r>
              <a:rPr lang="en-US" sz="2000" b="0" i="0" u="none" strike="noStrike" cap="none">
                <a:solidFill>
                  <a:schemeClr val="dk1"/>
                </a:solidFill>
                <a:latin typeface="Calibri"/>
                <a:ea typeface="Calibri"/>
                <a:cs typeface="Calibri"/>
                <a:sym typeface="Calibri"/>
              </a:rPr>
              <a:t>a function of the current inputs</a:t>
            </a:r>
            <a:endParaRPr sz="1400" b="0" i="0" u="none" strike="noStrike" cap="none">
              <a:solidFill>
                <a:srgbClr val="000000"/>
              </a:solidFill>
              <a:latin typeface="Arial"/>
              <a:ea typeface="Arial"/>
              <a:cs typeface="Arial"/>
              <a:sym typeface="Arial"/>
            </a:endParaRPr>
          </a:p>
        </p:txBody>
      </p:sp>
      <p:sp>
        <p:nvSpPr>
          <p:cNvPr id="499" name="Google Shape;499;p63"/>
          <p:cNvSpPr txBox="1"/>
          <p:nvPr/>
        </p:nvSpPr>
        <p:spPr>
          <a:xfrm>
            <a:off x="273135" y="4579866"/>
            <a:ext cx="79908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Sequential: </a:t>
            </a:r>
            <a:r>
              <a:rPr lang="en-US" sz="2000" b="0" i="0" u="none" strike="noStrike" cap="none">
                <a:solidFill>
                  <a:schemeClr val="dk1"/>
                </a:solidFill>
                <a:latin typeface="Calibri"/>
                <a:ea typeface="Calibri"/>
                <a:cs typeface="Calibri"/>
                <a:sym typeface="Calibri"/>
              </a:rPr>
              <a:t>a function of previous inputs (has “memory”)</a:t>
            </a:r>
            <a:endParaRPr sz="1400" b="0" i="0" u="none" strike="noStrike" cap="none">
              <a:solidFill>
                <a:srgbClr val="000000"/>
              </a:solidFill>
              <a:latin typeface="Arial"/>
              <a:ea typeface="Arial"/>
              <a:cs typeface="Arial"/>
              <a:sym typeface="Arial"/>
            </a:endParaRPr>
          </a:p>
        </p:txBody>
      </p:sp>
      <p:sp>
        <p:nvSpPr>
          <p:cNvPr id="500" name="Google Shape;500;p63"/>
          <p:cNvSpPr txBox="1"/>
          <p:nvPr/>
        </p:nvSpPr>
        <p:spPr>
          <a:xfrm>
            <a:off x="1992372"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a</a:t>
            </a:r>
            <a:endParaRPr sz="1400" b="0" i="0" u="none" strike="noStrike" cap="none">
              <a:solidFill>
                <a:srgbClr val="000000"/>
              </a:solidFill>
              <a:latin typeface="Arial"/>
              <a:ea typeface="Arial"/>
              <a:cs typeface="Arial"/>
              <a:sym typeface="Arial"/>
            </a:endParaRPr>
          </a:p>
        </p:txBody>
      </p:sp>
      <p:sp>
        <p:nvSpPr>
          <p:cNvPr id="501" name="Google Shape;501;p63"/>
          <p:cNvSpPr txBox="1"/>
          <p:nvPr/>
        </p:nvSpPr>
        <p:spPr>
          <a:xfrm>
            <a:off x="3369856"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b</a:t>
            </a:r>
            <a:endParaRPr sz="1400" b="0" i="0" u="none" strike="noStrike" cap="none">
              <a:solidFill>
                <a:srgbClr val="000000"/>
              </a:solidFill>
              <a:latin typeface="Arial"/>
              <a:ea typeface="Arial"/>
              <a:cs typeface="Arial"/>
              <a:sym typeface="Arial"/>
            </a:endParaRPr>
          </a:p>
        </p:txBody>
      </p:sp>
      <p:sp>
        <p:nvSpPr>
          <p:cNvPr id="502" name="Google Shape;502;p63"/>
          <p:cNvSpPr txBox="1"/>
          <p:nvPr/>
        </p:nvSpPr>
        <p:spPr>
          <a:xfrm>
            <a:off x="4634656"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c</a:t>
            </a:r>
            <a:endParaRPr sz="1400" b="0" i="0" u="none" strike="noStrike" cap="none">
              <a:solidFill>
                <a:srgbClr val="000000"/>
              </a:solidFill>
              <a:latin typeface="Arial"/>
              <a:ea typeface="Arial"/>
              <a:cs typeface="Arial"/>
              <a:sym typeface="Arial"/>
            </a:endParaRPr>
          </a:p>
        </p:txBody>
      </p:sp>
      <p:sp>
        <p:nvSpPr>
          <p:cNvPr id="503" name="Google Shape;503;p63"/>
          <p:cNvSpPr txBox="1"/>
          <p:nvPr/>
        </p:nvSpPr>
        <p:spPr>
          <a:xfrm>
            <a:off x="5939220"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d</a:t>
            </a:r>
            <a:endParaRPr sz="1400" b="0" i="0" u="none" strike="noStrike" cap="none">
              <a:solidFill>
                <a:srgbClr val="000000"/>
              </a:solidFill>
              <a:latin typeface="Arial"/>
              <a:ea typeface="Arial"/>
              <a:cs typeface="Arial"/>
              <a:sym typeface="Arial"/>
            </a:endParaRPr>
          </a:p>
        </p:txBody>
      </p:sp>
      <p:sp>
        <p:nvSpPr>
          <p:cNvPr id="504" name="Google Shape;504;p63"/>
          <p:cNvSpPr txBox="1"/>
          <p:nvPr/>
        </p:nvSpPr>
        <p:spPr>
          <a:xfrm>
            <a:off x="7263533"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e</a:t>
            </a:r>
            <a:endParaRPr sz="1400" b="0" i="0" u="none" strike="noStrike" cap="none">
              <a:solidFill>
                <a:srgbClr val="000000"/>
              </a:solidFill>
              <a:latin typeface="Arial"/>
              <a:ea typeface="Arial"/>
              <a:cs typeface="Arial"/>
              <a:sym typeface="Arial"/>
            </a:endParaRPr>
          </a:p>
        </p:txBody>
      </p:sp>
      <p:sp>
        <p:nvSpPr>
          <p:cNvPr id="505" name="Google Shape;505;p63"/>
          <p:cNvSpPr txBox="1"/>
          <p:nvPr/>
        </p:nvSpPr>
        <p:spPr>
          <a:xfrm>
            <a:off x="1992372"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f(a)</a:t>
            </a:r>
            <a:endParaRPr sz="1400" b="0" i="0" u="none" strike="noStrike" cap="none">
              <a:solidFill>
                <a:srgbClr val="000000"/>
              </a:solidFill>
              <a:latin typeface="Arial"/>
              <a:ea typeface="Arial"/>
              <a:cs typeface="Arial"/>
              <a:sym typeface="Arial"/>
            </a:endParaRPr>
          </a:p>
        </p:txBody>
      </p:sp>
      <p:sp>
        <p:nvSpPr>
          <p:cNvPr id="506" name="Google Shape;506;p63"/>
          <p:cNvSpPr txBox="1"/>
          <p:nvPr/>
        </p:nvSpPr>
        <p:spPr>
          <a:xfrm>
            <a:off x="3369856"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f(b)</a:t>
            </a:r>
            <a:endParaRPr sz="1400" b="0" i="0" u="none" strike="noStrike" cap="none">
              <a:solidFill>
                <a:srgbClr val="000000"/>
              </a:solidFill>
              <a:latin typeface="Arial"/>
              <a:ea typeface="Arial"/>
              <a:cs typeface="Arial"/>
              <a:sym typeface="Arial"/>
            </a:endParaRPr>
          </a:p>
        </p:txBody>
      </p:sp>
      <p:sp>
        <p:nvSpPr>
          <p:cNvPr id="507" name="Google Shape;507;p63"/>
          <p:cNvSpPr txBox="1"/>
          <p:nvPr/>
        </p:nvSpPr>
        <p:spPr>
          <a:xfrm>
            <a:off x="4634656"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f(c)</a:t>
            </a:r>
            <a:endParaRPr sz="1400" b="0" i="0" u="none" strike="noStrike" cap="none">
              <a:solidFill>
                <a:srgbClr val="000000"/>
              </a:solidFill>
              <a:latin typeface="Arial"/>
              <a:ea typeface="Arial"/>
              <a:cs typeface="Arial"/>
              <a:sym typeface="Arial"/>
            </a:endParaRPr>
          </a:p>
        </p:txBody>
      </p:sp>
      <p:sp>
        <p:nvSpPr>
          <p:cNvPr id="508" name="Google Shape;508;p63"/>
          <p:cNvSpPr txBox="1"/>
          <p:nvPr/>
        </p:nvSpPr>
        <p:spPr>
          <a:xfrm>
            <a:off x="5939220"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f(d)</a:t>
            </a:r>
            <a:endParaRPr sz="1400" b="0" i="0" u="none" strike="noStrike" cap="none">
              <a:solidFill>
                <a:srgbClr val="000000"/>
              </a:solidFill>
              <a:latin typeface="Arial"/>
              <a:ea typeface="Arial"/>
              <a:cs typeface="Arial"/>
              <a:sym typeface="Arial"/>
            </a:endParaRPr>
          </a:p>
        </p:txBody>
      </p:sp>
      <p:sp>
        <p:nvSpPr>
          <p:cNvPr id="509" name="Google Shape;509;p63"/>
          <p:cNvSpPr txBox="1"/>
          <p:nvPr/>
        </p:nvSpPr>
        <p:spPr>
          <a:xfrm>
            <a:off x="7263533"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f(e)</a:t>
            </a:r>
            <a:endParaRPr sz="1400" b="0" i="0" u="none" strike="noStrike" cap="none">
              <a:solidFill>
                <a:srgbClr val="000000"/>
              </a:solidFill>
              <a:latin typeface="Arial"/>
              <a:ea typeface="Arial"/>
              <a:cs typeface="Arial"/>
              <a:sym typeface="Arial"/>
            </a:endParaRPr>
          </a:p>
        </p:txBody>
      </p:sp>
      <p:sp>
        <p:nvSpPr>
          <p:cNvPr id="510" name="Google Shape;510;p63"/>
          <p:cNvSpPr txBox="1"/>
          <p:nvPr/>
        </p:nvSpPr>
        <p:spPr>
          <a:xfrm>
            <a:off x="1992372"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a</a:t>
            </a:r>
            <a:endParaRPr sz="1400" b="0" i="0" u="none" strike="noStrike" cap="none">
              <a:solidFill>
                <a:srgbClr val="000000"/>
              </a:solidFill>
              <a:latin typeface="Arial"/>
              <a:ea typeface="Arial"/>
              <a:cs typeface="Arial"/>
              <a:sym typeface="Arial"/>
            </a:endParaRPr>
          </a:p>
        </p:txBody>
      </p:sp>
      <p:sp>
        <p:nvSpPr>
          <p:cNvPr id="511" name="Google Shape;511;p63"/>
          <p:cNvSpPr txBox="1"/>
          <p:nvPr/>
        </p:nvSpPr>
        <p:spPr>
          <a:xfrm>
            <a:off x="3369856"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b</a:t>
            </a:r>
            <a:endParaRPr sz="1400" b="0" i="0" u="none" strike="noStrike" cap="none">
              <a:solidFill>
                <a:srgbClr val="000000"/>
              </a:solidFill>
              <a:latin typeface="Arial"/>
              <a:ea typeface="Arial"/>
              <a:cs typeface="Arial"/>
              <a:sym typeface="Arial"/>
            </a:endParaRPr>
          </a:p>
        </p:txBody>
      </p:sp>
      <p:sp>
        <p:nvSpPr>
          <p:cNvPr id="512" name="Google Shape;512;p63"/>
          <p:cNvSpPr txBox="1"/>
          <p:nvPr/>
        </p:nvSpPr>
        <p:spPr>
          <a:xfrm>
            <a:off x="4634656"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c</a:t>
            </a:r>
            <a:endParaRPr sz="1400" b="0" i="0" u="none" strike="noStrike" cap="none">
              <a:solidFill>
                <a:srgbClr val="000000"/>
              </a:solidFill>
              <a:latin typeface="Arial"/>
              <a:ea typeface="Arial"/>
              <a:cs typeface="Arial"/>
              <a:sym typeface="Arial"/>
            </a:endParaRPr>
          </a:p>
        </p:txBody>
      </p:sp>
      <p:sp>
        <p:nvSpPr>
          <p:cNvPr id="513" name="Google Shape;513;p63"/>
          <p:cNvSpPr txBox="1"/>
          <p:nvPr/>
        </p:nvSpPr>
        <p:spPr>
          <a:xfrm>
            <a:off x="5939220"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d</a:t>
            </a:r>
            <a:endParaRPr sz="1400" b="0" i="0" u="none" strike="noStrike" cap="none">
              <a:solidFill>
                <a:srgbClr val="000000"/>
              </a:solidFill>
              <a:latin typeface="Arial"/>
              <a:ea typeface="Arial"/>
              <a:cs typeface="Arial"/>
              <a:sym typeface="Arial"/>
            </a:endParaRPr>
          </a:p>
        </p:txBody>
      </p:sp>
      <p:sp>
        <p:nvSpPr>
          <p:cNvPr id="514" name="Google Shape;514;p63"/>
          <p:cNvSpPr txBox="1"/>
          <p:nvPr/>
        </p:nvSpPr>
        <p:spPr>
          <a:xfrm>
            <a:off x="7263533"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e</a:t>
            </a:r>
            <a:endParaRPr sz="1400" b="0" i="0" u="none" strike="noStrike" cap="none">
              <a:solidFill>
                <a:srgbClr val="000000"/>
              </a:solidFill>
              <a:latin typeface="Arial"/>
              <a:ea typeface="Arial"/>
              <a:cs typeface="Arial"/>
              <a:sym typeface="Arial"/>
            </a:endParaRPr>
          </a:p>
        </p:txBody>
      </p:sp>
      <p:sp>
        <p:nvSpPr>
          <p:cNvPr id="515" name="Google Shape;515;p63"/>
          <p:cNvSpPr txBox="1"/>
          <p:nvPr/>
        </p:nvSpPr>
        <p:spPr>
          <a:xfrm>
            <a:off x="3367242" y="565579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f(a)</a:t>
            </a:r>
            <a:endParaRPr sz="1400" b="0" i="0" u="none" strike="noStrike" cap="none">
              <a:solidFill>
                <a:srgbClr val="000000"/>
              </a:solidFill>
              <a:latin typeface="Arial"/>
              <a:ea typeface="Arial"/>
              <a:cs typeface="Arial"/>
              <a:sym typeface="Arial"/>
            </a:endParaRPr>
          </a:p>
        </p:txBody>
      </p:sp>
      <p:sp>
        <p:nvSpPr>
          <p:cNvPr id="516" name="Google Shape;516;p63"/>
          <p:cNvSpPr txBox="1"/>
          <p:nvPr/>
        </p:nvSpPr>
        <p:spPr>
          <a:xfrm>
            <a:off x="4744726" y="565579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f(b)</a:t>
            </a:r>
            <a:endParaRPr sz="1400" b="0" i="0" u="none" strike="noStrike" cap="none">
              <a:solidFill>
                <a:srgbClr val="000000"/>
              </a:solidFill>
              <a:latin typeface="Arial"/>
              <a:ea typeface="Arial"/>
              <a:cs typeface="Arial"/>
              <a:sym typeface="Arial"/>
            </a:endParaRPr>
          </a:p>
        </p:txBody>
      </p:sp>
      <p:sp>
        <p:nvSpPr>
          <p:cNvPr id="517" name="Google Shape;517;p63"/>
          <p:cNvSpPr txBox="1"/>
          <p:nvPr/>
        </p:nvSpPr>
        <p:spPr>
          <a:xfrm>
            <a:off x="6009526" y="565579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f(c)</a:t>
            </a:r>
            <a:endParaRPr sz="1400" b="0" i="0" u="none" strike="noStrike" cap="none">
              <a:solidFill>
                <a:srgbClr val="000000"/>
              </a:solidFill>
              <a:latin typeface="Arial"/>
              <a:ea typeface="Arial"/>
              <a:cs typeface="Arial"/>
              <a:sym typeface="Arial"/>
            </a:endParaRPr>
          </a:p>
        </p:txBody>
      </p:sp>
      <p:sp>
        <p:nvSpPr>
          <p:cNvPr id="518" name="Google Shape;518;p63"/>
          <p:cNvSpPr txBox="1"/>
          <p:nvPr/>
        </p:nvSpPr>
        <p:spPr>
          <a:xfrm>
            <a:off x="7314090" y="565579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f(d)</a:t>
            </a:r>
            <a:endParaRPr sz="1400" b="0" i="0" u="none" strike="noStrike" cap="none">
              <a:solidFill>
                <a:srgbClr val="000000"/>
              </a:solidFill>
              <a:latin typeface="Arial"/>
              <a:ea typeface="Arial"/>
              <a:cs typeface="Arial"/>
              <a:sym typeface="Arial"/>
            </a:endParaRPr>
          </a:p>
        </p:txBody>
      </p:sp>
      <p:cxnSp>
        <p:nvCxnSpPr>
          <p:cNvPr id="519" name="Google Shape;519;p63"/>
          <p:cNvCxnSpPr/>
          <p:nvPr/>
        </p:nvCxnSpPr>
        <p:spPr>
          <a:xfrm>
            <a:off x="2331303"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20" name="Google Shape;520;p63"/>
          <p:cNvCxnSpPr/>
          <p:nvPr/>
        </p:nvCxnSpPr>
        <p:spPr>
          <a:xfrm>
            <a:off x="3708787"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21" name="Google Shape;521;p63"/>
          <p:cNvCxnSpPr/>
          <p:nvPr/>
        </p:nvCxnSpPr>
        <p:spPr>
          <a:xfrm>
            <a:off x="4973587"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22" name="Google Shape;522;p63"/>
          <p:cNvCxnSpPr/>
          <p:nvPr/>
        </p:nvCxnSpPr>
        <p:spPr>
          <a:xfrm>
            <a:off x="6259608"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23" name="Google Shape;523;p63"/>
          <p:cNvCxnSpPr/>
          <p:nvPr/>
        </p:nvCxnSpPr>
        <p:spPr>
          <a:xfrm>
            <a:off x="7602464"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24" name="Google Shape;524;p63"/>
          <p:cNvCxnSpPr/>
          <p:nvPr/>
        </p:nvCxnSpPr>
        <p:spPr>
          <a:xfrm>
            <a:off x="2423804" y="5352881"/>
            <a:ext cx="1080300" cy="420900"/>
          </a:xfrm>
          <a:prstGeom prst="straightConnector1">
            <a:avLst/>
          </a:prstGeom>
          <a:noFill/>
          <a:ln w="38100" cap="flat" cmpd="sng">
            <a:solidFill>
              <a:srgbClr val="0070C0"/>
            </a:solidFill>
            <a:prstDash val="solid"/>
            <a:round/>
            <a:headEnd type="none" w="sm" len="sm"/>
            <a:tailEnd type="triangle" w="med" len="med"/>
          </a:ln>
        </p:spPr>
      </p:cxnSp>
      <p:cxnSp>
        <p:nvCxnSpPr>
          <p:cNvPr id="525" name="Google Shape;525;p63"/>
          <p:cNvCxnSpPr/>
          <p:nvPr/>
        </p:nvCxnSpPr>
        <p:spPr>
          <a:xfrm>
            <a:off x="3801052" y="5352881"/>
            <a:ext cx="1080300" cy="420900"/>
          </a:xfrm>
          <a:prstGeom prst="straightConnector1">
            <a:avLst/>
          </a:prstGeom>
          <a:noFill/>
          <a:ln w="38100" cap="flat" cmpd="sng">
            <a:solidFill>
              <a:srgbClr val="0070C0"/>
            </a:solidFill>
            <a:prstDash val="solid"/>
            <a:round/>
            <a:headEnd type="none" w="sm" len="sm"/>
            <a:tailEnd type="triangle" w="med" len="med"/>
          </a:ln>
        </p:spPr>
      </p:cxnSp>
      <p:cxnSp>
        <p:nvCxnSpPr>
          <p:cNvPr id="526" name="Google Shape;526;p63"/>
          <p:cNvCxnSpPr/>
          <p:nvPr/>
        </p:nvCxnSpPr>
        <p:spPr>
          <a:xfrm>
            <a:off x="5056299" y="5352881"/>
            <a:ext cx="1080300" cy="420900"/>
          </a:xfrm>
          <a:prstGeom prst="straightConnector1">
            <a:avLst/>
          </a:prstGeom>
          <a:noFill/>
          <a:ln w="38100" cap="flat" cmpd="sng">
            <a:solidFill>
              <a:srgbClr val="0070C0"/>
            </a:solidFill>
            <a:prstDash val="solid"/>
            <a:round/>
            <a:headEnd type="none" w="sm" len="sm"/>
            <a:tailEnd type="triangle" w="med" len="med"/>
          </a:ln>
        </p:spPr>
      </p:cxnSp>
      <p:cxnSp>
        <p:nvCxnSpPr>
          <p:cNvPr id="527" name="Google Shape;527;p63"/>
          <p:cNvCxnSpPr/>
          <p:nvPr/>
        </p:nvCxnSpPr>
        <p:spPr>
          <a:xfrm>
            <a:off x="6374470" y="5352881"/>
            <a:ext cx="1080300" cy="420900"/>
          </a:xfrm>
          <a:prstGeom prst="straightConnector1">
            <a:avLst/>
          </a:prstGeom>
          <a:noFill/>
          <a:ln w="38100" cap="flat" cmpd="sng">
            <a:solidFill>
              <a:srgbClr val="0070C0"/>
            </a:solidFill>
            <a:prstDash val="solid"/>
            <a:round/>
            <a:headEnd type="none" w="sm" len="sm"/>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6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The Flip-Flop Gate</a:t>
            </a:r>
            <a:endParaRPr dirty="0"/>
          </a:p>
        </p:txBody>
      </p:sp>
      <p:sp>
        <p:nvSpPr>
          <p:cNvPr id="533" name="Google Shape;533;p6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Simplest state-keeping component</a:t>
            </a:r>
            <a:endParaRPr dirty="0"/>
          </a:p>
          <a:p>
            <a:pPr marL="640080" lvl="1" indent="-283464" algn="l" rtl="0">
              <a:lnSpc>
                <a:spcPct val="110000"/>
              </a:lnSpc>
              <a:spcBef>
                <a:spcPts val="24"/>
              </a:spcBef>
              <a:spcAft>
                <a:spcPts val="0"/>
              </a:spcAft>
              <a:buSzPts val="2420"/>
              <a:buChar char="▪"/>
            </a:pPr>
            <a:r>
              <a:rPr lang="en-US" dirty="0"/>
              <a:t>1-bit input, 1-bit output</a:t>
            </a:r>
            <a:endParaRPr dirty="0"/>
          </a:p>
          <a:p>
            <a:pPr marL="640080" lvl="1" indent="-283464" algn="l" rtl="0">
              <a:lnSpc>
                <a:spcPct val="110000"/>
              </a:lnSpc>
              <a:spcBef>
                <a:spcPts val="24"/>
              </a:spcBef>
              <a:spcAft>
                <a:spcPts val="0"/>
              </a:spcAft>
              <a:buSzPts val="2420"/>
              <a:buChar char="▪"/>
            </a:pPr>
            <a:r>
              <a:rPr lang="en-US" dirty="0"/>
              <a:t>Wired to the clock signal</a:t>
            </a:r>
            <a:endParaRPr dirty="0"/>
          </a:p>
          <a:p>
            <a:pPr marL="640080" lvl="1" indent="-283464" algn="l" rtl="0">
              <a:lnSpc>
                <a:spcPct val="110000"/>
              </a:lnSpc>
              <a:spcBef>
                <a:spcPts val="24"/>
              </a:spcBef>
              <a:spcAft>
                <a:spcPts val="0"/>
              </a:spcAft>
              <a:buSzPts val="2420"/>
              <a:buChar char="▪"/>
            </a:pPr>
            <a:r>
              <a:rPr lang="en-US" dirty="0"/>
              <a:t>Always outputs its previous input: </a:t>
            </a:r>
            <a:r>
              <a:rPr lang="en-US" b="1" dirty="0">
                <a:latin typeface="Courier New"/>
                <a:ea typeface="Courier New"/>
                <a:cs typeface="Courier New"/>
                <a:sym typeface="Courier New"/>
              </a:rPr>
              <a:t>out(t) =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Implementation: a gate that can flip between two stable states (remembering 0 vs. remembering 1)</a:t>
            </a:r>
            <a:endParaRPr dirty="0"/>
          </a:p>
          <a:p>
            <a:pPr marL="640080" lvl="1" indent="-283464" algn="l" rtl="0">
              <a:lnSpc>
                <a:spcPct val="110000"/>
              </a:lnSpc>
              <a:spcBef>
                <a:spcPts val="24"/>
              </a:spcBef>
              <a:spcAft>
                <a:spcPts val="0"/>
              </a:spcAft>
              <a:buSzPts val="2420"/>
              <a:buChar char="▪"/>
            </a:pPr>
            <a:r>
              <a:rPr lang="en-US" dirty="0"/>
              <a:t>Gates with this behavior are “Data Flip Flops” (DFFs)</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34" name="Google Shape;534;p6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33</a:t>
            </a:fld>
            <a:endParaRPr/>
          </a:p>
        </p:txBody>
      </p:sp>
      <p:pic>
        <p:nvPicPr>
          <p:cNvPr id="535" name="Google Shape;535;p64" descr="Circuit diagram showing a DFF. There is an input on the left, an output on the right, and a clock signal on top. The DFF outputs the input given at the previous time period based on the clock signal" title="DFF Circuit Diagram"/>
          <p:cNvPicPr preferRelativeResize="0"/>
          <p:nvPr/>
        </p:nvPicPr>
        <p:blipFill rotWithShape="1">
          <a:blip r:embed="rId3">
            <a:alphaModFix/>
          </a:blip>
          <a:srcRect/>
          <a:stretch/>
        </p:blipFill>
        <p:spPr>
          <a:xfrm>
            <a:off x="3294050" y="4999871"/>
            <a:ext cx="2571750" cy="1219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6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Aside: Treating Flip-Flop as Primitive</a:t>
            </a:r>
            <a:endParaRPr/>
          </a:p>
        </p:txBody>
      </p:sp>
      <p:sp>
        <p:nvSpPr>
          <p:cNvPr id="541" name="Google Shape;541;p66"/>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Disclaimer: CAN be made from Nand gates exclusively!</a:t>
            </a:r>
            <a:endParaRPr/>
          </a:p>
          <a:p>
            <a:pPr marL="640080" lvl="1" indent="-283464" algn="l" rtl="0">
              <a:lnSpc>
                <a:spcPct val="110000"/>
              </a:lnSpc>
              <a:spcBef>
                <a:spcPts val="24"/>
              </a:spcBef>
              <a:spcAft>
                <a:spcPts val="0"/>
              </a:spcAft>
              <a:buSzPts val="2420"/>
              <a:buChar char="▪"/>
            </a:pPr>
            <a:r>
              <a:rPr lang="en-US"/>
              <a:t>But requires wiring them together in a “messy” loop that the hardware simulator can’t simulate and isn’t very educational</a:t>
            </a:r>
            <a:endParaRPr/>
          </a:p>
          <a:p>
            <a:pPr marL="347472" lvl="0" indent="-215392" algn="l" rtl="0">
              <a:lnSpc>
                <a:spcPct val="110000"/>
              </a:lnSpc>
              <a:spcBef>
                <a:spcPts val="440"/>
              </a:spcBef>
              <a:spcAft>
                <a:spcPts val="0"/>
              </a:spcAft>
              <a:buSzPts val="2080"/>
              <a:buFont typeface="Noto Sans Symbols"/>
              <a:buNone/>
            </a:pPr>
            <a:endParaRPr/>
          </a:p>
          <a:p>
            <a:pPr marL="347472" lvl="0" indent="-347472" algn="l" rtl="0">
              <a:lnSpc>
                <a:spcPct val="110000"/>
              </a:lnSpc>
              <a:spcBef>
                <a:spcPts val="440"/>
              </a:spcBef>
              <a:spcAft>
                <a:spcPts val="0"/>
              </a:spcAft>
              <a:buSzPts val="2080"/>
              <a:buFont typeface="Noto Sans Symbols"/>
              <a:buChar char="❖"/>
            </a:pPr>
            <a:r>
              <a:rPr lang="en-US"/>
              <a:t>For simplicity, we will treat Flip-Flop as primitive in the projects</a:t>
            </a:r>
            <a:endParaRPr/>
          </a:p>
          <a:p>
            <a:pPr marL="640080" lvl="1" indent="-283464" algn="l" rtl="0">
              <a:lnSpc>
                <a:spcPct val="110000"/>
              </a:lnSpc>
              <a:spcBef>
                <a:spcPts val="24"/>
              </a:spcBef>
              <a:spcAft>
                <a:spcPts val="0"/>
              </a:spcAft>
              <a:buSzPts val="2420"/>
              <a:buChar char="▪"/>
            </a:pPr>
            <a:r>
              <a:rPr lang="en-US"/>
              <a:t>Just like Nand, you can use the built-in implementation</a:t>
            </a:r>
            <a:endParaRPr/>
          </a:p>
          <a:p>
            <a:pPr marL="347472" lvl="0" indent="-215392" algn="l" rtl="0">
              <a:lnSpc>
                <a:spcPct val="110000"/>
              </a:lnSpc>
              <a:spcBef>
                <a:spcPts val="440"/>
              </a:spcBef>
              <a:spcAft>
                <a:spcPts val="0"/>
              </a:spcAft>
              <a:buSzPts val="2080"/>
              <a:buFont typeface="Noto Sans Symbols"/>
              <a:buNone/>
            </a:pPr>
            <a:endParaRPr/>
          </a:p>
        </p:txBody>
      </p:sp>
      <p:sp>
        <p:nvSpPr>
          <p:cNvPr id="542" name="Google Shape;542;p6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26"/>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Flip-Flop Behavior</a:t>
            </a:r>
            <a:endParaRPr/>
          </a:p>
        </p:txBody>
      </p:sp>
      <p:sp>
        <p:nvSpPr>
          <p:cNvPr id="549" name="Google Shape;549;p26"/>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35</a:t>
            </a:fld>
            <a:endParaRPr/>
          </a:p>
        </p:txBody>
      </p:sp>
      <p:graphicFrame>
        <p:nvGraphicFramePr>
          <p:cNvPr id="550" name="Google Shape;550;p26"/>
          <p:cNvGraphicFramePr/>
          <p:nvPr/>
        </p:nvGraphicFramePr>
        <p:xfrm>
          <a:off x="1683133" y="1329590"/>
          <a:ext cx="6581000" cy="3565890"/>
        </p:xfrm>
        <a:graphic>
          <a:graphicData uri="http://schemas.openxmlformats.org/drawingml/2006/table">
            <a:tbl>
              <a:tblPr>
                <a:noFill/>
                <a:tableStyleId>{5F33DDE9-AC2A-48E9-A6BD-EA3658451550}</a:tableStyleId>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3">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rowSpan="3">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48800">
                <a:tc grid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551" name="Google Shape;551;p26"/>
          <p:cNvSpPr txBox="1"/>
          <p:nvPr/>
        </p:nvSpPr>
        <p:spPr>
          <a:xfrm>
            <a:off x="362645" y="1719214"/>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552" name="Google Shape;552;p26"/>
          <p:cNvSpPr txBox="1"/>
          <p:nvPr/>
        </p:nvSpPr>
        <p:spPr>
          <a:xfrm>
            <a:off x="1355090" y="193712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Arial"/>
              <a:ea typeface="Arial"/>
              <a:cs typeface="Arial"/>
              <a:sym typeface="Arial"/>
            </a:endParaRPr>
          </a:p>
        </p:txBody>
      </p:sp>
      <p:sp>
        <p:nvSpPr>
          <p:cNvPr id="553" name="Google Shape;553;p26"/>
          <p:cNvSpPr txBox="1"/>
          <p:nvPr/>
        </p:nvSpPr>
        <p:spPr>
          <a:xfrm>
            <a:off x="1349647" y="152553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Arial"/>
              <a:ea typeface="Arial"/>
              <a:cs typeface="Arial"/>
              <a:sym typeface="Arial"/>
            </a:endParaRPr>
          </a:p>
        </p:txBody>
      </p:sp>
      <p:sp>
        <p:nvSpPr>
          <p:cNvPr id="554" name="Google Shape;554;p26"/>
          <p:cNvSpPr txBox="1"/>
          <p:nvPr/>
        </p:nvSpPr>
        <p:spPr>
          <a:xfrm>
            <a:off x="357018" y="289897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Arial"/>
              <a:ea typeface="Arial"/>
              <a:cs typeface="Arial"/>
              <a:sym typeface="Arial"/>
            </a:endParaRPr>
          </a:p>
        </p:txBody>
      </p:sp>
      <p:sp>
        <p:nvSpPr>
          <p:cNvPr id="555" name="Google Shape;555;p26"/>
          <p:cNvSpPr txBox="1"/>
          <p:nvPr/>
        </p:nvSpPr>
        <p:spPr>
          <a:xfrm>
            <a:off x="1360533" y="312553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Arial"/>
              <a:ea typeface="Arial"/>
              <a:cs typeface="Arial"/>
              <a:sym typeface="Arial"/>
            </a:endParaRPr>
          </a:p>
        </p:txBody>
      </p:sp>
      <p:sp>
        <p:nvSpPr>
          <p:cNvPr id="556" name="Google Shape;556;p26"/>
          <p:cNvSpPr txBox="1"/>
          <p:nvPr/>
        </p:nvSpPr>
        <p:spPr>
          <a:xfrm>
            <a:off x="1355090" y="271394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Arial"/>
              <a:ea typeface="Arial"/>
              <a:cs typeface="Arial"/>
              <a:sym typeface="Arial"/>
            </a:endParaRPr>
          </a:p>
        </p:txBody>
      </p:sp>
      <p:sp>
        <p:nvSpPr>
          <p:cNvPr id="557" name="Google Shape;557;p26"/>
          <p:cNvSpPr txBox="1"/>
          <p:nvPr/>
        </p:nvSpPr>
        <p:spPr>
          <a:xfrm>
            <a:off x="357018" y="403079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Arial"/>
              <a:ea typeface="Arial"/>
              <a:cs typeface="Arial"/>
              <a:sym typeface="Arial"/>
            </a:endParaRPr>
          </a:p>
        </p:txBody>
      </p:sp>
      <p:sp>
        <p:nvSpPr>
          <p:cNvPr id="558" name="Google Shape;558;p26"/>
          <p:cNvSpPr txBox="1"/>
          <p:nvPr/>
        </p:nvSpPr>
        <p:spPr>
          <a:xfrm>
            <a:off x="1354167" y="431394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Arial"/>
              <a:ea typeface="Arial"/>
              <a:cs typeface="Arial"/>
              <a:sym typeface="Arial"/>
            </a:endParaRPr>
          </a:p>
        </p:txBody>
      </p:sp>
      <p:sp>
        <p:nvSpPr>
          <p:cNvPr id="559" name="Google Shape;559;p26"/>
          <p:cNvSpPr txBox="1"/>
          <p:nvPr/>
        </p:nvSpPr>
        <p:spPr>
          <a:xfrm>
            <a:off x="1348724" y="3902353"/>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Arial"/>
              <a:ea typeface="Arial"/>
              <a:cs typeface="Arial"/>
              <a:sym typeface="Arial"/>
            </a:endParaRPr>
          </a:p>
        </p:txBody>
      </p:sp>
      <p:sp>
        <p:nvSpPr>
          <p:cNvPr id="560" name="Google Shape;560;p26"/>
          <p:cNvSpPr txBox="1"/>
          <p:nvPr/>
        </p:nvSpPr>
        <p:spPr>
          <a:xfrm>
            <a:off x="3284580"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Arial"/>
              <a:ea typeface="Arial"/>
              <a:cs typeface="Arial"/>
              <a:sym typeface="Arial"/>
            </a:endParaRPr>
          </a:p>
        </p:txBody>
      </p:sp>
      <p:sp>
        <p:nvSpPr>
          <p:cNvPr id="561" name="Google Shape;561;p26"/>
          <p:cNvSpPr txBox="1"/>
          <p:nvPr/>
        </p:nvSpPr>
        <p:spPr>
          <a:xfrm>
            <a:off x="4612637"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Arial"/>
              <a:ea typeface="Arial"/>
              <a:cs typeface="Arial"/>
              <a:sym typeface="Arial"/>
            </a:endParaRPr>
          </a:p>
        </p:txBody>
      </p:sp>
      <p:sp>
        <p:nvSpPr>
          <p:cNvPr id="562" name="Google Shape;562;p26"/>
          <p:cNvSpPr txBox="1"/>
          <p:nvPr/>
        </p:nvSpPr>
        <p:spPr>
          <a:xfrm>
            <a:off x="5925471"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Arial"/>
              <a:ea typeface="Arial"/>
              <a:cs typeface="Arial"/>
              <a:sym typeface="Arial"/>
            </a:endParaRPr>
          </a:p>
        </p:txBody>
      </p:sp>
      <p:sp>
        <p:nvSpPr>
          <p:cNvPr id="563" name="Google Shape;563;p26"/>
          <p:cNvSpPr txBox="1"/>
          <p:nvPr/>
        </p:nvSpPr>
        <p:spPr>
          <a:xfrm>
            <a:off x="7238305"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Arial"/>
              <a:ea typeface="Arial"/>
              <a:cs typeface="Arial"/>
              <a:sym typeface="Arial"/>
            </a:endParaRPr>
          </a:p>
        </p:txBody>
      </p:sp>
      <p:sp>
        <p:nvSpPr>
          <p:cNvPr id="564" name="Google Shape;564;p26"/>
          <p:cNvSpPr txBox="1"/>
          <p:nvPr/>
        </p:nvSpPr>
        <p:spPr>
          <a:xfrm>
            <a:off x="1956523" y="4563910"/>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Arial"/>
              <a:ea typeface="Arial"/>
              <a:cs typeface="Arial"/>
              <a:sym typeface="Arial"/>
            </a:endParaRPr>
          </a:p>
        </p:txBody>
      </p:sp>
      <p:cxnSp>
        <p:nvCxnSpPr>
          <p:cNvPr id="565" name="Google Shape;565;p26"/>
          <p:cNvCxnSpPr/>
          <p:nvPr/>
        </p:nvCxnSpPr>
        <p:spPr>
          <a:xfrm>
            <a:off x="4973588" y="2996428"/>
            <a:ext cx="1319248" cy="1034363"/>
          </a:xfrm>
          <a:prstGeom prst="straightConnector1">
            <a:avLst/>
          </a:prstGeom>
          <a:noFill/>
          <a:ln w="38100" cap="flat" cmpd="sng">
            <a:solidFill>
              <a:srgbClr val="00B0F0"/>
            </a:solidFill>
            <a:prstDash val="solid"/>
            <a:round/>
            <a:headEnd type="none" w="sm" len="sm"/>
            <a:tailEnd type="stealth" w="med" len="med"/>
          </a:ln>
        </p:spPr>
      </p:cxnSp>
      <p:pic>
        <p:nvPicPr>
          <p:cNvPr id="566" name="Google Shape;566;p26" descr="Circuit diagram showing a DFF. There is an input on the left, an output on the right, and a clock signal on top. The DFF outputs the input given at the previous time period based on the clock signal" title="DFF Circuit Diagram"/>
          <p:cNvPicPr preferRelativeResize="0"/>
          <p:nvPr/>
        </p:nvPicPr>
        <p:blipFill rotWithShape="1">
          <a:blip r:embed="rId3">
            <a:alphaModFix/>
          </a:blip>
          <a:srcRect/>
          <a:stretch/>
        </p:blipFill>
        <p:spPr>
          <a:xfrm>
            <a:off x="3654347" y="5203122"/>
            <a:ext cx="2571750" cy="12192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6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Sequential Chips</a:t>
            </a:r>
            <a:endParaRPr/>
          </a:p>
        </p:txBody>
      </p:sp>
      <p:sp>
        <p:nvSpPr>
          <p:cNvPr id="572" name="Google Shape;572;p67"/>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A category of chips that utilize the clock signal, in addition to any combinational logic</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Capable of:</a:t>
            </a:r>
            <a:endParaRPr dirty="0"/>
          </a:p>
          <a:p>
            <a:pPr marL="640080" lvl="1" indent="-283464" algn="l" rtl="0">
              <a:lnSpc>
                <a:spcPct val="110000"/>
              </a:lnSpc>
              <a:spcBef>
                <a:spcPts val="24"/>
              </a:spcBef>
              <a:spcAft>
                <a:spcPts val="0"/>
              </a:spcAft>
              <a:buSzPts val="2420"/>
              <a:buChar char="▪"/>
            </a:pPr>
            <a:r>
              <a:rPr lang="en-US" dirty="0"/>
              <a:t>Maintaining state</a:t>
            </a:r>
            <a:endParaRPr dirty="0"/>
          </a:p>
          <a:p>
            <a:pPr marL="640080" lvl="1" indent="-283464" algn="l" rtl="0">
              <a:lnSpc>
                <a:spcPct val="110000"/>
              </a:lnSpc>
              <a:spcBef>
                <a:spcPts val="24"/>
              </a:spcBef>
              <a:spcAft>
                <a:spcPts val="0"/>
              </a:spcAft>
              <a:buSzPts val="2420"/>
              <a:buChar char="▪"/>
            </a:pPr>
            <a:r>
              <a:rPr lang="en-US" dirty="0"/>
              <a:t>Optionally, acting on that state and the current inputs</a:t>
            </a:r>
            <a:endParaRPr dirty="0"/>
          </a:p>
          <a:p>
            <a:pPr marL="1051560" lvl="2" indent="-274320" algn="l" rtl="0">
              <a:lnSpc>
                <a:spcPct val="110000"/>
              </a:lnSpc>
              <a:spcBef>
                <a:spcPts val="0"/>
              </a:spcBef>
              <a:spcAft>
                <a:spcPts val="0"/>
              </a:spcAft>
              <a:buSzPts val="2200"/>
              <a:buChar char="•"/>
            </a:pPr>
            <a:r>
              <a:rPr lang="en-US" dirty="0"/>
              <a:t>Can incorporate combinational logic as well</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Constructed from:</a:t>
            </a:r>
            <a:endParaRPr dirty="0"/>
          </a:p>
          <a:p>
            <a:pPr marL="640080" lvl="1" indent="-283464" algn="l" rtl="0">
              <a:lnSpc>
                <a:spcPct val="110000"/>
              </a:lnSpc>
              <a:spcBef>
                <a:spcPts val="24"/>
              </a:spcBef>
              <a:spcAft>
                <a:spcPts val="0"/>
              </a:spcAft>
              <a:buSzPts val="2420"/>
              <a:buChar char="▪"/>
            </a:pPr>
            <a:r>
              <a:rPr lang="en-US" dirty="0"/>
              <a:t>DFFs</a:t>
            </a:r>
            <a:endParaRPr dirty="0"/>
          </a:p>
          <a:p>
            <a:pPr marL="640080" lvl="1" indent="-283464" algn="l" rtl="0">
              <a:lnSpc>
                <a:spcPct val="110000"/>
              </a:lnSpc>
              <a:spcBef>
                <a:spcPts val="24"/>
              </a:spcBef>
              <a:spcAft>
                <a:spcPts val="0"/>
              </a:spcAft>
              <a:buSzPts val="2420"/>
              <a:buChar char="▪"/>
            </a:pPr>
            <a:r>
              <a:rPr lang="en-US" dirty="0"/>
              <a:t>Combinational logic (which is entirely constructed from </a:t>
            </a:r>
            <a:r>
              <a:rPr lang="en-US" dirty="0" err="1"/>
              <a:t>Nand</a:t>
            </a:r>
            <a:r>
              <a:rPr lang="en-US" dirty="0"/>
              <a:t>)</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73" name="Google Shape;573;p6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6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Sequential Chips</a:t>
            </a:r>
            <a:endParaRPr/>
          </a:p>
        </p:txBody>
      </p:sp>
      <p:sp>
        <p:nvSpPr>
          <p:cNvPr id="579" name="Google Shape;579;p6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37</a:t>
            </a:fld>
            <a:endParaRPr/>
          </a:p>
        </p:txBody>
      </p:sp>
      <p:sp>
        <p:nvSpPr>
          <p:cNvPr id="580" name="Google Shape;580;p68"/>
          <p:cNvSpPr/>
          <p:nvPr/>
        </p:nvSpPr>
        <p:spPr>
          <a:xfrm>
            <a:off x="1564971" y="2279630"/>
            <a:ext cx="5990094" cy="3130657"/>
          </a:xfrm>
          <a:prstGeom prst="rect">
            <a:avLst/>
          </a:prstGeom>
          <a:solidFill>
            <a:srgbClr val="D8D8D8"/>
          </a:solidFill>
          <a:ln w="381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1" name="Google Shape;581;p68"/>
          <p:cNvSpPr/>
          <p:nvPr/>
        </p:nvSpPr>
        <p:spPr>
          <a:xfrm>
            <a:off x="4347275" y="5022830"/>
            <a:ext cx="449450" cy="387457"/>
          </a:xfrm>
          <a:prstGeom prst="triangle">
            <a:avLst>
              <a:gd name="adj" fmla="val 50000"/>
            </a:avLst>
          </a:prstGeom>
          <a:solidFill>
            <a:schemeClr val="lt1"/>
          </a:solidFill>
          <a:ln w="381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82" name="Google Shape;582;p68"/>
          <p:cNvCxnSpPr/>
          <p:nvPr/>
        </p:nvCxnSpPr>
        <p:spPr>
          <a:xfrm>
            <a:off x="950530" y="3511423"/>
            <a:ext cx="1657350" cy="0"/>
          </a:xfrm>
          <a:prstGeom prst="straightConnector1">
            <a:avLst/>
          </a:prstGeom>
          <a:noFill/>
          <a:ln w="38100" cap="flat" cmpd="sng">
            <a:solidFill>
              <a:schemeClr val="dk1"/>
            </a:solidFill>
            <a:prstDash val="solid"/>
            <a:round/>
            <a:headEnd type="none" w="sm" len="sm"/>
            <a:tailEnd type="triangle" w="med" len="med"/>
          </a:ln>
        </p:spPr>
      </p:cxnSp>
      <p:cxnSp>
        <p:nvCxnSpPr>
          <p:cNvPr id="583" name="Google Shape;583;p68"/>
          <p:cNvCxnSpPr/>
          <p:nvPr/>
        </p:nvCxnSpPr>
        <p:spPr>
          <a:xfrm>
            <a:off x="6719542" y="3517836"/>
            <a:ext cx="1808010" cy="0"/>
          </a:xfrm>
          <a:prstGeom prst="straightConnector1">
            <a:avLst/>
          </a:prstGeom>
          <a:noFill/>
          <a:ln w="38100" cap="flat" cmpd="sng">
            <a:solidFill>
              <a:schemeClr val="dk1"/>
            </a:solidFill>
            <a:prstDash val="solid"/>
            <a:round/>
            <a:headEnd type="none" w="sm" len="sm"/>
            <a:tailEnd type="triangle" w="med" len="med"/>
          </a:ln>
        </p:spPr>
      </p:cxnSp>
      <p:sp>
        <p:nvSpPr>
          <p:cNvPr id="584" name="Google Shape;584;p68"/>
          <p:cNvSpPr/>
          <p:nvPr/>
        </p:nvSpPr>
        <p:spPr>
          <a:xfrm>
            <a:off x="2607880" y="2732606"/>
            <a:ext cx="1611630" cy="1610791"/>
          </a:xfrm>
          <a:prstGeom prst="rect">
            <a:avLst/>
          </a:prstGeom>
          <a:solidFill>
            <a:srgbClr val="FFC000"/>
          </a:solidFill>
          <a:ln w="2540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Combinational Logic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ourier New"/>
                <a:ea typeface="Courier New"/>
                <a:cs typeface="Courier New"/>
                <a:sym typeface="Courier New"/>
              </a:rPr>
              <a:t>f</a:t>
            </a:r>
            <a:endParaRPr sz="1400" b="0" i="0" u="none" strike="noStrike" cap="none">
              <a:solidFill>
                <a:srgbClr val="000000"/>
              </a:solidFill>
              <a:latin typeface="Arial"/>
              <a:ea typeface="Arial"/>
              <a:cs typeface="Arial"/>
              <a:sym typeface="Arial"/>
            </a:endParaRPr>
          </a:p>
        </p:txBody>
      </p:sp>
      <p:sp>
        <p:nvSpPr>
          <p:cNvPr id="585" name="Google Shape;585;p68"/>
          <p:cNvSpPr/>
          <p:nvPr/>
        </p:nvSpPr>
        <p:spPr>
          <a:xfrm>
            <a:off x="4974599" y="2479563"/>
            <a:ext cx="1380255" cy="549328"/>
          </a:xfrm>
          <a:prstGeom prst="rect">
            <a:avLst/>
          </a:prstGeom>
          <a:solidFill>
            <a:srgbClr val="BFBFBF"/>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Calibri" panose="020F0502020204030204" pitchFamily="34" charset="0"/>
                <a:ea typeface="Consolas"/>
                <a:cs typeface="Calibri" panose="020F0502020204030204" pitchFamily="34" charset="0"/>
                <a:sym typeface="Consolas"/>
              </a:rPr>
              <a:t>DFF</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cxnSp>
        <p:nvCxnSpPr>
          <p:cNvPr id="586" name="Google Shape;586;p68"/>
          <p:cNvCxnSpPr/>
          <p:nvPr/>
        </p:nvCxnSpPr>
        <p:spPr>
          <a:xfrm>
            <a:off x="2240280" y="4169570"/>
            <a:ext cx="367600" cy="0"/>
          </a:xfrm>
          <a:prstGeom prst="straightConnector1">
            <a:avLst/>
          </a:prstGeom>
          <a:noFill/>
          <a:ln w="38100" cap="flat" cmpd="sng">
            <a:solidFill>
              <a:schemeClr val="dk1"/>
            </a:solidFill>
            <a:prstDash val="solid"/>
            <a:round/>
            <a:headEnd type="none" w="sm" len="sm"/>
            <a:tailEnd type="triangle" w="med" len="med"/>
          </a:ln>
        </p:spPr>
      </p:cxnSp>
      <p:cxnSp>
        <p:nvCxnSpPr>
          <p:cNvPr id="587" name="Google Shape;587;p68"/>
          <p:cNvCxnSpPr/>
          <p:nvPr/>
        </p:nvCxnSpPr>
        <p:spPr>
          <a:xfrm>
            <a:off x="4202495" y="3511423"/>
            <a:ext cx="369505" cy="0"/>
          </a:xfrm>
          <a:prstGeom prst="straightConnector1">
            <a:avLst/>
          </a:prstGeom>
          <a:noFill/>
          <a:ln w="38100" cap="flat" cmpd="sng">
            <a:solidFill>
              <a:schemeClr val="dk1"/>
            </a:solidFill>
            <a:prstDash val="solid"/>
            <a:round/>
            <a:headEnd type="none" w="sm" len="sm"/>
            <a:tailEnd type="triangle" w="med" len="med"/>
          </a:ln>
        </p:spPr>
      </p:cxnSp>
      <p:sp>
        <p:nvSpPr>
          <p:cNvPr id="588" name="Google Shape;588;p68"/>
          <p:cNvSpPr/>
          <p:nvPr/>
        </p:nvSpPr>
        <p:spPr>
          <a:xfrm>
            <a:off x="6420901" y="2799356"/>
            <a:ext cx="298641" cy="1436961"/>
          </a:xfrm>
          <a:prstGeom prst="rightBrace">
            <a:avLst>
              <a:gd name="adj1" fmla="val 58333"/>
              <a:gd name="adj2" fmla="val 50000"/>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89" name="Google Shape;589;p68"/>
          <p:cNvSpPr/>
          <p:nvPr/>
        </p:nvSpPr>
        <p:spPr>
          <a:xfrm rot="10800000">
            <a:off x="4609911" y="2792942"/>
            <a:ext cx="298641" cy="1436961"/>
          </a:xfrm>
          <a:prstGeom prst="rightBrace">
            <a:avLst>
              <a:gd name="adj1" fmla="val 58333"/>
              <a:gd name="adj2" fmla="val 50000"/>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590" name="Google Shape;590;p68"/>
          <p:cNvCxnSpPr/>
          <p:nvPr/>
        </p:nvCxnSpPr>
        <p:spPr>
          <a:xfrm>
            <a:off x="2215325" y="4638330"/>
            <a:ext cx="4789170" cy="0"/>
          </a:xfrm>
          <a:prstGeom prst="straightConnector1">
            <a:avLst/>
          </a:prstGeom>
          <a:noFill/>
          <a:ln w="38100" cap="flat" cmpd="sng">
            <a:solidFill>
              <a:schemeClr val="dk1"/>
            </a:solidFill>
            <a:prstDash val="solid"/>
            <a:round/>
            <a:headEnd type="none" w="sm" len="sm"/>
            <a:tailEnd type="none" w="sm" len="sm"/>
          </a:ln>
        </p:spPr>
      </p:cxnSp>
      <p:cxnSp>
        <p:nvCxnSpPr>
          <p:cNvPr id="591" name="Google Shape;591;p68"/>
          <p:cNvCxnSpPr/>
          <p:nvPr/>
        </p:nvCxnSpPr>
        <p:spPr>
          <a:xfrm>
            <a:off x="2240280" y="4149784"/>
            <a:ext cx="0" cy="488546"/>
          </a:xfrm>
          <a:prstGeom prst="straightConnector1">
            <a:avLst/>
          </a:prstGeom>
          <a:noFill/>
          <a:ln w="38100" cap="flat" cmpd="sng">
            <a:solidFill>
              <a:schemeClr val="dk1"/>
            </a:solidFill>
            <a:prstDash val="solid"/>
            <a:round/>
            <a:headEnd type="none" w="sm" len="sm"/>
            <a:tailEnd type="none" w="sm" len="sm"/>
          </a:ln>
        </p:spPr>
      </p:cxnSp>
      <p:cxnSp>
        <p:nvCxnSpPr>
          <p:cNvPr id="592" name="Google Shape;592;p68"/>
          <p:cNvCxnSpPr/>
          <p:nvPr/>
        </p:nvCxnSpPr>
        <p:spPr>
          <a:xfrm>
            <a:off x="7004495" y="3538001"/>
            <a:ext cx="0" cy="1100329"/>
          </a:xfrm>
          <a:prstGeom prst="straightConnector1">
            <a:avLst/>
          </a:prstGeom>
          <a:noFill/>
          <a:ln w="38100" cap="flat" cmpd="sng">
            <a:solidFill>
              <a:schemeClr val="dk1"/>
            </a:solidFill>
            <a:prstDash val="solid"/>
            <a:round/>
            <a:headEnd type="none" w="sm" len="sm"/>
            <a:tailEnd type="none" w="sm" len="sm"/>
          </a:ln>
        </p:spPr>
      </p:cxnSp>
      <p:sp>
        <p:nvSpPr>
          <p:cNvPr id="593" name="Google Shape;593;p68"/>
          <p:cNvSpPr txBox="1"/>
          <p:nvPr/>
        </p:nvSpPr>
        <p:spPr>
          <a:xfrm>
            <a:off x="7786133" y="3047523"/>
            <a:ext cx="128658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output</a:t>
            </a:r>
            <a:endParaRPr sz="1400" b="0" i="0" u="none" strike="noStrike" cap="none">
              <a:solidFill>
                <a:srgbClr val="000000"/>
              </a:solidFill>
              <a:latin typeface="Arial"/>
              <a:ea typeface="Arial"/>
              <a:cs typeface="Arial"/>
              <a:sym typeface="Arial"/>
            </a:endParaRPr>
          </a:p>
        </p:txBody>
      </p:sp>
      <p:sp>
        <p:nvSpPr>
          <p:cNvPr id="594" name="Google Shape;594;p68"/>
          <p:cNvSpPr txBox="1"/>
          <p:nvPr/>
        </p:nvSpPr>
        <p:spPr>
          <a:xfrm>
            <a:off x="1886707" y="1495021"/>
            <a:ext cx="566835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output(</a:t>
            </a:r>
            <a:r>
              <a:rPr lang="en-US" sz="2000" b="1" i="0" u="none" strike="noStrike" cap="none">
                <a:solidFill>
                  <a:srgbClr val="00B0F0"/>
                </a:solidFill>
                <a:latin typeface="Courier New"/>
                <a:ea typeface="Courier New"/>
                <a:cs typeface="Courier New"/>
                <a:sym typeface="Courier New"/>
              </a:rPr>
              <a:t>t</a:t>
            </a:r>
            <a:r>
              <a:rPr lang="en-US" sz="2000" b="1" i="0" u="none" strike="noStrike" cap="none">
                <a:solidFill>
                  <a:schemeClr val="dk1"/>
                </a:solidFill>
                <a:latin typeface="Courier New"/>
                <a:ea typeface="Courier New"/>
                <a:cs typeface="Courier New"/>
                <a:sym typeface="Courier New"/>
              </a:rPr>
              <a:t>) = </a:t>
            </a:r>
            <a:r>
              <a:rPr lang="en-US" sz="2000" b="1" i="1" u="none" strike="noStrike" cap="none">
                <a:solidFill>
                  <a:srgbClr val="FFC000"/>
                </a:solidFill>
                <a:latin typeface="Courier New"/>
                <a:ea typeface="Courier New"/>
                <a:cs typeface="Courier New"/>
                <a:sym typeface="Courier New"/>
              </a:rPr>
              <a:t>f</a:t>
            </a:r>
            <a:r>
              <a:rPr lang="en-US" sz="2000" b="1" i="0" u="none" strike="noStrike" cap="none">
                <a:solidFill>
                  <a:schemeClr val="dk1"/>
                </a:solidFill>
                <a:latin typeface="Courier New"/>
                <a:ea typeface="Courier New"/>
                <a:cs typeface="Courier New"/>
                <a:sym typeface="Courier New"/>
              </a:rPr>
              <a:t>(state(</a:t>
            </a:r>
            <a:r>
              <a:rPr lang="en-US" sz="2000" b="1" i="0" u="none" strike="noStrike" cap="none">
                <a:solidFill>
                  <a:srgbClr val="00B0F0"/>
                </a:solidFill>
                <a:latin typeface="Courier New"/>
                <a:ea typeface="Courier New"/>
                <a:cs typeface="Courier New"/>
                <a:sym typeface="Courier New"/>
              </a:rPr>
              <a:t>t-1</a:t>
            </a:r>
            <a:r>
              <a:rPr lang="en-US" sz="2000" b="1" i="0" u="none" strike="noStrike" cap="none">
                <a:solidFill>
                  <a:schemeClr val="dk1"/>
                </a:solidFill>
                <a:latin typeface="Courier New"/>
                <a:ea typeface="Courier New"/>
                <a:cs typeface="Courier New"/>
                <a:sym typeface="Courier New"/>
              </a:rPr>
              <a:t>), input(</a:t>
            </a:r>
            <a:r>
              <a:rPr lang="en-US" sz="2000" b="1" i="0" u="none" strike="noStrike" cap="none">
                <a:solidFill>
                  <a:srgbClr val="00B0F0"/>
                </a:solidFill>
                <a:latin typeface="Courier New"/>
                <a:ea typeface="Courier New"/>
                <a:cs typeface="Courier New"/>
                <a:sym typeface="Courier New"/>
              </a:rPr>
              <a:t>t</a:t>
            </a:r>
            <a:r>
              <a:rPr lang="en-US" sz="2000" b="1" i="0" u="none" strike="noStrike" cap="none">
                <a:solidFill>
                  <a:schemeClr val="dk1"/>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p:txBody>
      </p:sp>
      <p:sp>
        <p:nvSpPr>
          <p:cNvPr id="595" name="Google Shape;595;p68"/>
          <p:cNvSpPr/>
          <p:nvPr/>
        </p:nvSpPr>
        <p:spPr>
          <a:xfrm>
            <a:off x="5566860" y="2866861"/>
            <a:ext cx="187954" cy="162029"/>
          </a:xfrm>
          <a:prstGeom prst="triangle">
            <a:avLst>
              <a:gd name="adj" fmla="val 50000"/>
            </a:avLst>
          </a:prstGeom>
          <a:solidFill>
            <a:srgbClr val="D8D8D8"/>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6" name="Google Shape;596;p68"/>
          <p:cNvSpPr/>
          <p:nvPr/>
        </p:nvSpPr>
        <p:spPr>
          <a:xfrm>
            <a:off x="4974599" y="3172969"/>
            <a:ext cx="1380255" cy="549328"/>
          </a:xfrm>
          <a:prstGeom prst="rect">
            <a:avLst/>
          </a:prstGeom>
          <a:solidFill>
            <a:srgbClr val="BFBFBF"/>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Calibri" panose="020F0502020204030204" pitchFamily="34" charset="0"/>
                <a:ea typeface="Consolas"/>
                <a:cs typeface="Calibri" panose="020F0502020204030204" pitchFamily="34" charset="0"/>
                <a:sym typeface="Consolas"/>
              </a:rPr>
              <a:t>DFF</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597" name="Google Shape;597;p68"/>
          <p:cNvSpPr/>
          <p:nvPr/>
        </p:nvSpPr>
        <p:spPr>
          <a:xfrm>
            <a:off x="5566860" y="3560267"/>
            <a:ext cx="187954" cy="162029"/>
          </a:xfrm>
          <a:prstGeom prst="triangle">
            <a:avLst>
              <a:gd name="adj" fmla="val 50000"/>
            </a:avLst>
          </a:prstGeom>
          <a:solidFill>
            <a:srgbClr val="D8D8D8"/>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8" name="Google Shape;598;p68"/>
          <p:cNvSpPr/>
          <p:nvPr/>
        </p:nvSpPr>
        <p:spPr>
          <a:xfrm>
            <a:off x="4973663" y="3866375"/>
            <a:ext cx="1380255" cy="549328"/>
          </a:xfrm>
          <a:prstGeom prst="rect">
            <a:avLst/>
          </a:prstGeom>
          <a:solidFill>
            <a:srgbClr val="BFBFBF"/>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Calibri" panose="020F0502020204030204" pitchFamily="34" charset="0"/>
                <a:ea typeface="Consolas"/>
                <a:cs typeface="Calibri" panose="020F0502020204030204" pitchFamily="34" charset="0"/>
                <a:sym typeface="Consolas"/>
              </a:rPr>
              <a:t>DFF</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599" name="Google Shape;599;p68"/>
          <p:cNvSpPr/>
          <p:nvPr/>
        </p:nvSpPr>
        <p:spPr>
          <a:xfrm>
            <a:off x="5565924" y="4253673"/>
            <a:ext cx="187954" cy="162029"/>
          </a:xfrm>
          <a:prstGeom prst="triangle">
            <a:avLst>
              <a:gd name="adj" fmla="val 50000"/>
            </a:avLst>
          </a:prstGeom>
          <a:solidFill>
            <a:srgbClr val="D8D8D8"/>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0" name="Google Shape;600;p68"/>
          <p:cNvSpPr txBox="1"/>
          <p:nvPr/>
        </p:nvSpPr>
        <p:spPr>
          <a:xfrm>
            <a:off x="302351" y="3047523"/>
            <a:ext cx="128658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input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6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DFF Specification: </a:t>
            </a:r>
            <a:endParaRPr>
              <a:latin typeface="Courier New"/>
              <a:ea typeface="Courier New"/>
              <a:cs typeface="Courier New"/>
              <a:sym typeface="Courier New"/>
            </a:endParaRPr>
          </a:p>
          <a:p>
            <a:pPr marL="0" lvl="0" indent="0" algn="l" rtl="0">
              <a:lnSpc>
                <a:spcPct val="110000"/>
              </a:lnSpc>
              <a:spcBef>
                <a:spcPts val="440"/>
              </a:spcBef>
              <a:spcAft>
                <a:spcPts val="0"/>
              </a:spcAft>
              <a:buSzPts val="2080"/>
              <a:buNone/>
            </a:pPr>
            <a:endParaRPr>
              <a:latin typeface="Courier New"/>
              <a:ea typeface="Courier New"/>
              <a:cs typeface="Courier New"/>
              <a:sym typeface="Courier New"/>
            </a:endParaRPr>
          </a:p>
          <a:p>
            <a:pPr marL="0" lvl="0" indent="457200" algn="l" rtl="0">
              <a:lnSpc>
                <a:spcPct val="110000"/>
              </a:lnSpc>
              <a:spcBef>
                <a:spcPts val="440"/>
              </a:spcBef>
              <a:spcAft>
                <a:spcPts val="0"/>
              </a:spcAft>
              <a:buSzPts val="2080"/>
              <a:buNone/>
            </a:pPr>
            <a:r>
              <a:rPr lang="en-US" b="1">
                <a:latin typeface="Courier New"/>
                <a:ea typeface="Courier New"/>
                <a:cs typeface="Courier New"/>
                <a:sym typeface="Courier New"/>
              </a:rPr>
              <a:t>out(t) = in(t-1)</a:t>
            </a:r>
            <a:endParaRPr b="1"/>
          </a:p>
          <a:p>
            <a:pPr marL="347472" lvl="0" indent="-215392" algn="l" rtl="0">
              <a:lnSpc>
                <a:spcPct val="110000"/>
              </a:lnSpc>
              <a:spcBef>
                <a:spcPts val="440"/>
              </a:spcBef>
              <a:spcAft>
                <a:spcPts val="0"/>
              </a:spcAft>
              <a:buSzPts val="2080"/>
              <a:buFont typeface="Noto Sans Symbols"/>
              <a:buNone/>
            </a:pPr>
            <a:endParaRPr/>
          </a:p>
          <a:p>
            <a:pPr marL="347472" lvl="0" indent="-215392" algn="l" rtl="0">
              <a:lnSpc>
                <a:spcPct val="110000"/>
              </a:lnSpc>
              <a:spcBef>
                <a:spcPts val="440"/>
              </a:spcBef>
              <a:spcAft>
                <a:spcPts val="0"/>
              </a:spcAft>
              <a:buSzPts val="2080"/>
              <a:buFont typeface="Noto Sans Symbols"/>
              <a:buNone/>
            </a:pPr>
            <a:endParaRPr/>
          </a:p>
        </p:txBody>
      </p:sp>
      <p:sp>
        <p:nvSpPr>
          <p:cNvPr id="607" name="Google Shape;607;p6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Flip-Flop: Time Series</a:t>
            </a:r>
            <a:endParaRPr/>
          </a:p>
        </p:txBody>
      </p:sp>
      <p:sp>
        <p:nvSpPr>
          <p:cNvPr id="608" name="Google Shape;608;p6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38</a:t>
            </a:fld>
            <a:endParaRPr/>
          </a:p>
        </p:txBody>
      </p:sp>
      <p:pic>
        <p:nvPicPr>
          <p:cNvPr id="609" name="Google Shape;609;p65" descr="Circuit diagram showing a DFF. There is an input on the left, an output on the right, and a clock signal on top. The DFF outputs the input given at the previous time period based on the clock signal"/>
          <p:cNvPicPr preferRelativeResize="0"/>
          <p:nvPr/>
        </p:nvPicPr>
        <p:blipFill rotWithShape="1">
          <a:blip r:embed="rId3">
            <a:alphaModFix/>
          </a:blip>
          <a:srcRect/>
          <a:stretch/>
        </p:blipFill>
        <p:spPr>
          <a:xfrm>
            <a:off x="5217191" y="707843"/>
            <a:ext cx="2590236" cy="1227964"/>
          </a:xfrm>
          <a:prstGeom prst="rect">
            <a:avLst/>
          </a:prstGeom>
          <a:noFill/>
          <a:ln>
            <a:noFill/>
          </a:ln>
        </p:spPr>
      </p:pic>
      <p:graphicFrame>
        <p:nvGraphicFramePr>
          <p:cNvPr id="610" name="Google Shape;610;p65" descr="Time series table showing the values of in and out for a DFF gate. There are 9 columns, which from left to right are: &quot;pin&quot; which denotes which pin we are referring to, then 7 columns for t=0 through t=6, increasing by 1 from left to right, then a last column with ellipses denoting that the time series continues on. There are three rows, which from top to bottom are: a header row, a row for the in pin, and a row for the out pin.&#10;&#10;The key takeaway from the time series is that the value of in from the previous time section becomes the out for any given time section. The example given is out when t=3. In order to determine its value, you have to look at in when t=2. When t=2, in is 1, so out when t=3 will also be 1" title="Time Series Table of DFF Gate"/>
          <p:cNvGraphicFramePr/>
          <p:nvPr/>
        </p:nvGraphicFramePr>
        <p:xfrm>
          <a:off x="774063" y="3346125"/>
          <a:ext cx="7417400" cy="1983600"/>
        </p:xfrm>
        <a:graphic>
          <a:graphicData uri="http://schemas.openxmlformats.org/drawingml/2006/table">
            <a:tbl>
              <a:tblPr>
                <a:noFill/>
                <a:tableStyleId>{5F33DDE9-AC2A-48E9-A6BD-EA3658451550}</a:tableStyleId>
              </a:tblPr>
              <a:tblGrid>
                <a:gridCol w="982800">
                  <a:extLst>
                    <a:ext uri="{9D8B030D-6E8A-4147-A177-3AD203B41FA5}">
                      <a16:colId xmlns:a16="http://schemas.microsoft.com/office/drawing/2014/main" val="20000"/>
                    </a:ext>
                  </a:extLst>
                </a:gridCol>
                <a:gridCol w="804325">
                  <a:extLst>
                    <a:ext uri="{9D8B030D-6E8A-4147-A177-3AD203B41FA5}">
                      <a16:colId xmlns:a16="http://schemas.microsoft.com/office/drawing/2014/main" val="20001"/>
                    </a:ext>
                  </a:extLst>
                </a:gridCol>
                <a:gridCol w="804325">
                  <a:extLst>
                    <a:ext uri="{9D8B030D-6E8A-4147-A177-3AD203B41FA5}">
                      <a16:colId xmlns:a16="http://schemas.microsoft.com/office/drawing/2014/main" val="20002"/>
                    </a:ext>
                  </a:extLst>
                </a:gridCol>
                <a:gridCol w="804325">
                  <a:extLst>
                    <a:ext uri="{9D8B030D-6E8A-4147-A177-3AD203B41FA5}">
                      <a16:colId xmlns:a16="http://schemas.microsoft.com/office/drawing/2014/main" val="20003"/>
                    </a:ext>
                  </a:extLst>
                </a:gridCol>
                <a:gridCol w="804325">
                  <a:extLst>
                    <a:ext uri="{9D8B030D-6E8A-4147-A177-3AD203B41FA5}">
                      <a16:colId xmlns:a16="http://schemas.microsoft.com/office/drawing/2014/main" val="20004"/>
                    </a:ext>
                  </a:extLst>
                </a:gridCol>
                <a:gridCol w="804325">
                  <a:extLst>
                    <a:ext uri="{9D8B030D-6E8A-4147-A177-3AD203B41FA5}">
                      <a16:colId xmlns:a16="http://schemas.microsoft.com/office/drawing/2014/main" val="20005"/>
                    </a:ext>
                  </a:extLst>
                </a:gridCol>
                <a:gridCol w="804325">
                  <a:extLst>
                    <a:ext uri="{9D8B030D-6E8A-4147-A177-3AD203B41FA5}">
                      <a16:colId xmlns:a16="http://schemas.microsoft.com/office/drawing/2014/main" val="20006"/>
                    </a:ext>
                  </a:extLst>
                </a:gridCol>
                <a:gridCol w="804325">
                  <a:extLst>
                    <a:ext uri="{9D8B030D-6E8A-4147-A177-3AD203B41FA5}">
                      <a16:colId xmlns:a16="http://schemas.microsoft.com/office/drawing/2014/main" val="20007"/>
                    </a:ext>
                  </a:extLst>
                </a:gridCol>
                <a:gridCol w="804325">
                  <a:extLst>
                    <a:ext uri="{9D8B030D-6E8A-4147-A177-3AD203B41FA5}">
                      <a16:colId xmlns:a16="http://schemas.microsoft.com/office/drawing/2014/main" val="20008"/>
                    </a:ext>
                  </a:extLst>
                </a:gridCol>
              </a:tblGrid>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in</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out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time</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t=0</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t=1</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t=2</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t=3</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t=4</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t=5</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t=6</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11" name="Google Shape;611;p65"/>
          <p:cNvSpPr txBox="1"/>
          <p:nvPr/>
        </p:nvSpPr>
        <p:spPr>
          <a:xfrm>
            <a:off x="7925" y="5947500"/>
            <a:ext cx="9144000" cy="910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600" b="0" i="0" u="none" strike="noStrike" cap="none">
                <a:solidFill>
                  <a:srgbClr val="000000"/>
                </a:solidFill>
                <a:latin typeface="Calibri"/>
                <a:ea typeface="Calibri"/>
                <a:cs typeface="Calibri"/>
                <a:sym typeface="Calibri"/>
              </a:rPr>
              <a:t>Example: </a:t>
            </a:r>
            <a:r>
              <a:rPr lang="en-US" sz="2600" b="1" i="0" u="none" strike="noStrike" cap="none">
                <a:solidFill>
                  <a:schemeClr val="dk1"/>
                </a:solidFill>
                <a:highlight>
                  <a:srgbClr val="E6B8AF"/>
                </a:highlight>
                <a:latin typeface="Courier New"/>
                <a:ea typeface="Courier New"/>
                <a:cs typeface="Courier New"/>
                <a:sym typeface="Courier New"/>
              </a:rPr>
              <a:t>out(t=3)</a:t>
            </a:r>
            <a:r>
              <a:rPr lang="en-US" sz="2600" b="1" i="0" u="none" strike="noStrike" cap="none">
                <a:solidFill>
                  <a:schemeClr val="dk1"/>
                </a:solidFill>
                <a:latin typeface="Courier New"/>
                <a:ea typeface="Courier New"/>
                <a:cs typeface="Courier New"/>
                <a:sym typeface="Courier New"/>
              </a:rPr>
              <a:t> = </a:t>
            </a:r>
            <a:r>
              <a:rPr lang="en-US" sz="2600" b="1" i="0" u="none" strike="noStrike" cap="none">
                <a:solidFill>
                  <a:schemeClr val="dk1"/>
                </a:solidFill>
                <a:highlight>
                  <a:srgbClr val="FFF2CC"/>
                </a:highlight>
                <a:latin typeface="Courier New"/>
                <a:ea typeface="Courier New"/>
                <a:cs typeface="Courier New"/>
                <a:sym typeface="Courier New"/>
              </a:rPr>
              <a:t>in(t=2)</a:t>
            </a:r>
            <a:endParaRPr sz="2600" b="0" i="0" u="none" strike="noStrike" cap="none">
              <a:solidFill>
                <a:srgbClr val="000000"/>
              </a:solidFill>
              <a:latin typeface="Calibri"/>
              <a:ea typeface="Calibri"/>
              <a:cs typeface="Calibri"/>
              <a:sym typeface="Calibri"/>
            </a:endParaRPr>
          </a:p>
          <a:p>
            <a:pPr marL="0" marR="0" lvl="0" indent="45720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6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1: Specification</a:t>
            </a:r>
            <a:endParaRPr/>
          </a:p>
        </p:txBody>
      </p:sp>
      <p:sp>
        <p:nvSpPr>
          <p:cNvPr id="617" name="Google Shape;617;p6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endParaRPr dirty="0"/>
          </a:p>
          <a:p>
            <a:pPr marL="457200" lvl="0" indent="0" algn="l" rtl="0">
              <a:lnSpc>
                <a:spcPct val="110000"/>
              </a:lnSpc>
              <a:spcBef>
                <a:spcPts val="440"/>
              </a:spcBef>
              <a:spcAft>
                <a:spcPts val="0"/>
              </a:spcAft>
              <a:buSzPts val="2080"/>
              <a:buNone/>
            </a:pPr>
            <a:endParaRPr dirty="0"/>
          </a:p>
          <a:p>
            <a:pPr marL="457200" lvl="0" indent="0" algn="l" rtl="0">
              <a:lnSpc>
                <a:spcPct val="110000"/>
              </a:lnSpc>
              <a:spcBef>
                <a:spcPts val="440"/>
              </a:spcBef>
              <a:spcAft>
                <a:spcPts val="0"/>
              </a:spcAft>
              <a:buSzPts val="2080"/>
              <a:buNone/>
            </a:pP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(a(t-1), b(t-1))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Takes two inputs, </a:t>
            </a:r>
            <a:r>
              <a:rPr lang="en-US" dirty="0">
                <a:latin typeface="Courier New"/>
                <a:ea typeface="Courier New"/>
                <a:cs typeface="Courier New"/>
                <a:sym typeface="Courier New"/>
              </a:rPr>
              <a:t>a</a:t>
            </a:r>
            <a:r>
              <a:rPr lang="en-US" dirty="0"/>
              <a:t> and </a:t>
            </a:r>
            <a:r>
              <a:rPr lang="en-US" dirty="0">
                <a:latin typeface="Courier New"/>
                <a:ea typeface="Courier New"/>
                <a:cs typeface="Courier New"/>
                <a:sym typeface="Courier New"/>
              </a:rPr>
              <a:t>b</a:t>
            </a:r>
            <a:r>
              <a:rPr lang="en-US" dirty="0"/>
              <a:t>, and outputs the </a:t>
            </a:r>
            <a:r>
              <a:rPr lang="en-US" dirty="0" err="1">
                <a:latin typeface="Courier New"/>
                <a:ea typeface="Courier New"/>
                <a:cs typeface="Courier New"/>
                <a:sym typeface="Courier New"/>
              </a:rPr>
              <a:t>Xor</a:t>
            </a:r>
            <a:r>
              <a:rPr lang="en-US" dirty="0"/>
              <a:t> of them</a:t>
            </a:r>
            <a:endParaRPr dirty="0"/>
          </a:p>
          <a:p>
            <a:pPr marL="640080" lvl="1" indent="-283464" algn="l" rtl="0">
              <a:lnSpc>
                <a:spcPct val="110000"/>
              </a:lnSpc>
              <a:spcBef>
                <a:spcPts val="24"/>
              </a:spcBef>
              <a:spcAft>
                <a:spcPts val="0"/>
              </a:spcAft>
              <a:buSzPts val="2420"/>
              <a:buChar char="▪"/>
            </a:pPr>
            <a:r>
              <a:rPr lang="en-US" dirty="0"/>
              <a:t>Note that out at time </a:t>
            </a:r>
            <a:r>
              <a:rPr lang="en-US" dirty="0">
                <a:latin typeface="Courier New"/>
                <a:ea typeface="Courier New"/>
                <a:cs typeface="Courier New"/>
                <a:sym typeface="Courier New"/>
              </a:rPr>
              <a:t>t</a:t>
            </a:r>
            <a:r>
              <a:rPr lang="en-US" dirty="0"/>
              <a:t> is determined by </a:t>
            </a:r>
            <a:r>
              <a:rPr lang="en-US" dirty="0">
                <a:latin typeface="Courier New"/>
                <a:ea typeface="Courier New"/>
                <a:cs typeface="Courier New"/>
                <a:sym typeface="Courier New"/>
              </a:rPr>
              <a:t>a</a:t>
            </a:r>
            <a:r>
              <a:rPr lang="en-US" dirty="0"/>
              <a:t> and </a:t>
            </a:r>
            <a:r>
              <a:rPr lang="en-US" dirty="0">
                <a:latin typeface="Courier New"/>
                <a:ea typeface="Courier New"/>
                <a:cs typeface="Courier New"/>
                <a:sym typeface="Courier New"/>
              </a:rPr>
              <a:t>b</a:t>
            </a:r>
            <a:r>
              <a:rPr lang="en-US" dirty="0"/>
              <a:t> at time </a:t>
            </a:r>
            <a:r>
              <a:rPr lang="en-US" dirty="0">
                <a:latin typeface="Courier New"/>
                <a:ea typeface="Courier New"/>
                <a:cs typeface="Courier New"/>
                <a:sym typeface="Courier New"/>
              </a:rPr>
              <a:t>t-1</a:t>
            </a:r>
            <a:endParaRPr dirty="0"/>
          </a:p>
          <a:p>
            <a:pPr marL="640080" lvl="1" indent="-283464" algn="l" rtl="0">
              <a:lnSpc>
                <a:spcPct val="110000"/>
              </a:lnSpc>
              <a:spcBef>
                <a:spcPts val="24"/>
              </a:spcBef>
              <a:spcAft>
                <a:spcPts val="0"/>
              </a:spcAft>
              <a:buSzPts val="2420"/>
              <a:buChar char="▪"/>
            </a:pPr>
            <a:r>
              <a:rPr lang="en-US" dirty="0"/>
              <a:t>We will need to use a DFF</a:t>
            </a:r>
            <a:endParaRPr dirty="0"/>
          </a:p>
          <a:p>
            <a:pPr marL="0" lvl="0" indent="0" algn="l" rtl="0">
              <a:lnSpc>
                <a:spcPct val="110000"/>
              </a:lnSpc>
              <a:spcBef>
                <a:spcPts val="24"/>
              </a:spcBef>
              <a:spcAft>
                <a:spcPts val="0"/>
              </a:spcAft>
              <a:buSzPts val="2080"/>
              <a:buNone/>
            </a:pPr>
            <a:endParaRPr dirty="0"/>
          </a:p>
          <a:p>
            <a:pPr marL="347472" lvl="0" indent="-347472" algn="l" rtl="0">
              <a:lnSpc>
                <a:spcPct val="110000"/>
              </a:lnSpc>
              <a:spcBef>
                <a:spcPts val="440"/>
              </a:spcBef>
              <a:spcAft>
                <a:spcPts val="0"/>
              </a:spcAft>
              <a:buClr>
                <a:schemeClr val="hlink"/>
              </a:buClr>
              <a:buSzPts val="2080"/>
              <a:buChar char="❖"/>
            </a:pPr>
            <a:r>
              <a:rPr lang="en-US" dirty="0"/>
              <a:t>Exercise: Draw out the corresponding circuit diagram</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618" name="Google Shape;618;p6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Bloom’s Taxonomy in Action</a:t>
            </a:r>
            <a:endParaRPr/>
          </a:p>
        </p:txBody>
      </p:sp>
      <p:sp>
        <p:nvSpPr>
          <p:cNvPr id="76" name="Google Shape;76;p32"/>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77" name="Google Shape;77;p32"/>
          <p:cNvSpPr/>
          <p:nvPr/>
        </p:nvSpPr>
        <p:spPr>
          <a:xfrm>
            <a:off x="1370695" y="6003405"/>
            <a:ext cx="7335000" cy="660000"/>
          </a:xfrm>
          <a:prstGeom prst="trapezoid">
            <a:avLst>
              <a:gd name="adj" fmla="val 64862"/>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Open Sans"/>
                <a:ea typeface="Open Sans"/>
                <a:cs typeface="Open Sans"/>
                <a:sym typeface="Open Sans"/>
              </a:rPr>
              <a:t>Remembering</a:t>
            </a:r>
            <a:endParaRPr sz="1600" b="1" i="0" u="none" strike="noStrike" cap="none">
              <a:solidFill>
                <a:srgbClr val="000000"/>
              </a:solidFill>
              <a:latin typeface="Open Sans"/>
              <a:ea typeface="Open Sans"/>
              <a:cs typeface="Open Sans"/>
              <a:sym typeface="Open Sans"/>
            </a:endParaRPr>
          </a:p>
        </p:txBody>
      </p:sp>
      <p:sp>
        <p:nvSpPr>
          <p:cNvPr id="78" name="Google Shape;78;p32"/>
          <p:cNvSpPr/>
          <p:nvPr/>
        </p:nvSpPr>
        <p:spPr>
          <a:xfrm>
            <a:off x="1920139" y="5190432"/>
            <a:ext cx="6259200" cy="705900"/>
          </a:xfrm>
          <a:prstGeom prst="trapezoid">
            <a:avLst>
              <a:gd name="adj" fmla="val 60623"/>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Open Sans"/>
                <a:ea typeface="Open Sans"/>
                <a:cs typeface="Open Sans"/>
                <a:sym typeface="Open Sans"/>
              </a:rPr>
              <a:t>Understanding</a:t>
            </a:r>
            <a:endParaRPr sz="1600" b="0" i="0" u="none" strike="noStrike" cap="none">
              <a:solidFill>
                <a:srgbClr val="000000"/>
              </a:solidFill>
              <a:latin typeface="Arial"/>
              <a:ea typeface="Arial"/>
              <a:cs typeface="Arial"/>
              <a:sym typeface="Arial"/>
            </a:endParaRPr>
          </a:p>
        </p:txBody>
      </p:sp>
      <p:sp>
        <p:nvSpPr>
          <p:cNvPr id="79" name="Google Shape;79;p32"/>
          <p:cNvSpPr/>
          <p:nvPr/>
        </p:nvSpPr>
        <p:spPr>
          <a:xfrm>
            <a:off x="2457634" y="4264611"/>
            <a:ext cx="5184300" cy="818700"/>
          </a:xfrm>
          <a:prstGeom prst="trapezoid">
            <a:avLst>
              <a:gd name="adj" fmla="val 62989"/>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Open Sans"/>
                <a:ea typeface="Open Sans"/>
                <a:cs typeface="Open Sans"/>
                <a:sym typeface="Open Sans"/>
              </a:rPr>
              <a:t>Applying</a:t>
            </a:r>
            <a:endParaRPr sz="1600" b="1" i="0" u="none" strike="noStrike" cap="none">
              <a:solidFill>
                <a:srgbClr val="000000"/>
              </a:solidFill>
              <a:latin typeface="Open Sans"/>
              <a:ea typeface="Open Sans"/>
              <a:cs typeface="Open Sans"/>
              <a:sym typeface="Open Sans"/>
            </a:endParaRPr>
          </a:p>
        </p:txBody>
      </p:sp>
      <p:sp>
        <p:nvSpPr>
          <p:cNvPr id="80" name="Google Shape;80;p32"/>
          <p:cNvSpPr/>
          <p:nvPr/>
        </p:nvSpPr>
        <p:spPr>
          <a:xfrm>
            <a:off x="3054853" y="3497794"/>
            <a:ext cx="3965400" cy="660000"/>
          </a:xfrm>
          <a:prstGeom prst="trapezoid">
            <a:avLst>
              <a:gd name="adj" fmla="val 59874"/>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Open Sans"/>
                <a:ea typeface="Open Sans"/>
                <a:cs typeface="Open Sans"/>
                <a:sym typeface="Open Sans"/>
              </a:rPr>
              <a:t>Analyzing</a:t>
            </a:r>
            <a:endParaRPr sz="1600" b="0" i="0" u="none" strike="noStrike" cap="none">
              <a:solidFill>
                <a:srgbClr val="000000"/>
              </a:solidFill>
              <a:latin typeface="Arial"/>
              <a:ea typeface="Arial"/>
              <a:cs typeface="Arial"/>
              <a:sym typeface="Arial"/>
            </a:endParaRPr>
          </a:p>
        </p:txBody>
      </p:sp>
      <p:sp>
        <p:nvSpPr>
          <p:cNvPr id="81" name="Google Shape;81;p32"/>
          <p:cNvSpPr/>
          <p:nvPr/>
        </p:nvSpPr>
        <p:spPr>
          <a:xfrm>
            <a:off x="4094018" y="1125225"/>
            <a:ext cx="1911300" cy="1452900"/>
          </a:xfrm>
          <a:prstGeom prst="triangle">
            <a:avLst>
              <a:gd name="adj" fmla="val 4940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Open Sans"/>
                <a:ea typeface="Open Sans"/>
                <a:cs typeface="Open Sans"/>
                <a:sym typeface="Open Sans"/>
              </a:rPr>
              <a:t>Creating</a:t>
            </a:r>
            <a:endParaRPr sz="1400" b="0" i="0" u="none" strike="noStrike" cap="none">
              <a:solidFill>
                <a:srgbClr val="000000"/>
              </a:solidFill>
              <a:highlight>
                <a:srgbClr val="FCE5CD"/>
              </a:highlight>
              <a:latin typeface="Arial"/>
              <a:ea typeface="Arial"/>
              <a:cs typeface="Arial"/>
              <a:sym typeface="Arial"/>
            </a:endParaRPr>
          </a:p>
        </p:txBody>
      </p:sp>
      <p:sp>
        <p:nvSpPr>
          <p:cNvPr id="82" name="Google Shape;82;p32"/>
          <p:cNvSpPr/>
          <p:nvPr/>
        </p:nvSpPr>
        <p:spPr>
          <a:xfrm>
            <a:off x="3544574" y="2684832"/>
            <a:ext cx="2986200" cy="705900"/>
          </a:xfrm>
          <a:prstGeom prst="trapezoid">
            <a:avLst>
              <a:gd name="adj" fmla="val 60623"/>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Open Sans"/>
                <a:ea typeface="Open Sans"/>
                <a:cs typeface="Open Sans"/>
                <a:sym typeface="Open Sans"/>
              </a:rPr>
              <a:t>Evaluating</a:t>
            </a:r>
            <a:endParaRPr sz="1600" b="0" i="0" u="none" strike="noStrike" cap="none">
              <a:solidFill>
                <a:srgbClr val="000000"/>
              </a:solidFill>
              <a:latin typeface="Arial"/>
              <a:ea typeface="Arial"/>
              <a:cs typeface="Arial"/>
              <a:sym typeface="Arial"/>
            </a:endParaRPr>
          </a:p>
        </p:txBody>
      </p:sp>
      <p:sp>
        <p:nvSpPr>
          <p:cNvPr id="83" name="Google Shape;83;p32"/>
          <p:cNvSpPr/>
          <p:nvPr/>
        </p:nvSpPr>
        <p:spPr>
          <a:xfrm>
            <a:off x="414575" y="6043688"/>
            <a:ext cx="3129900" cy="556800"/>
          </a:xfrm>
          <a:prstGeom prst="homePlate">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Remembering what Java objects are</a:t>
            </a:r>
            <a:endParaRPr sz="1400" b="0" i="0" u="none" strike="noStrike" cap="none">
              <a:solidFill>
                <a:srgbClr val="000000"/>
              </a:solidFill>
              <a:latin typeface="Open Sans"/>
              <a:ea typeface="Open Sans"/>
              <a:cs typeface="Open Sans"/>
              <a:sym typeface="Open Sans"/>
            </a:endParaRPr>
          </a:p>
        </p:txBody>
      </p:sp>
      <p:sp>
        <p:nvSpPr>
          <p:cNvPr id="84" name="Google Shape;84;p32"/>
          <p:cNvSpPr/>
          <p:nvPr/>
        </p:nvSpPr>
        <p:spPr>
          <a:xfrm>
            <a:off x="414575" y="5253681"/>
            <a:ext cx="3373500" cy="556800"/>
          </a:xfrm>
          <a:prstGeom prst="homePlate">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Understanding the use Java objects </a:t>
            </a:r>
            <a:endParaRPr sz="1400" b="0" i="0" u="none" strike="noStrike" cap="none">
              <a:solidFill>
                <a:srgbClr val="000000"/>
              </a:solidFill>
              <a:latin typeface="Open Sans"/>
              <a:ea typeface="Open Sans"/>
              <a:cs typeface="Open Sans"/>
              <a:sym typeface="Open Sans"/>
            </a:endParaRPr>
          </a:p>
        </p:txBody>
      </p:sp>
      <p:sp>
        <p:nvSpPr>
          <p:cNvPr id="85" name="Google Shape;85;p32"/>
          <p:cNvSpPr/>
          <p:nvPr/>
        </p:nvSpPr>
        <p:spPr>
          <a:xfrm>
            <a:off x="414575" y="4384389"/>
            <a:ext cx="3599100" cy="556800"/>
          </a:xfrm>
          <a:prstGeom prst="homePlate">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Using Java objects defined in the standard class libraries</a:t>
            </a:r>
            <a:endParaRPr sz="1400" b="0" i="0" u="none" strike="noStrike" cap="none">
              <a:solidFill>
                <a:srgbClr val="000000"/>
              </a:solidFill>
              <a:latin typeface="Open Sans"/>
              <a:ea typeface="Open Sans"/>
              <a:cs typeface="Open Sans"/>
              <a:sym typeface="Open Sans"/>
            </a:endParaRPr>
          </a:p>
        </p:txBody>
      </p:sp>
      <p:sp>
        <p:nvSpPr>
          <p:cNvPr id="86" name="Google Shape;86;p32"/>
          <p:cNvSpPr/>
          <p:nvPr/>
        </p:nvSpPr>
        <p:spPr>
          <a:xfrm>
            <a:off x="414575" y="3538018"/>
            <a:ext cx="3813000" cy="556800"/>
          </a:xfrm>
          <a:prstGeom prst="homePlate">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How do Java objects relate to other real-word tools?</a:t>
            </a:r>
            <a:endParaRPr sz="1400" b="0" i="0" u="none" strike="noStrike" cap="none">
              <a:solidFill>
                <a:srgbClr val="000000"/>
              </a:solidFill>
              <a:latin typeface="Open Sans"/>
              <a:ea typeface="Open Sans"/>
              <a:cs typeface="Open Sans"/>
              <a:sym typeface="Open Sans"/>
            </a:endParaRPr>
          </a:p>
        </p:txBody>
      </p:sp>
      <p:sp>
        <p:nvSpPr>
          <p:cNvPr id="87" name="Google Shape;87;p32"/>
          <p:cNvSpPr/>
          <p:nvPr/>
        </p:nvSpPr>
        <p:spPr>
          <a:xfrm>
            <a:off x="414575" y="2759590"/>
            <a:ext cx="3965400" cy="556800"/>
          </a:xfrm>
          <a:prstGeom prst="homePlate">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Justifying why one would use a particular Java object (ArrayList)?</a:t>
            </a:r>
            <a:endParaRPr sz="1400" b="0" i="0" u="none" strike="noStrike" cap="none">
              <a:solidFill>
                <a:srgbClr val="000000"/>
              </a:solidFill>
              <a:latin typeface="Open Sans"/>
              <a:ea typeface="Open Sans"/>
              <a:cs typeface="Open Sans"/>
              <a:sym typeface="Open Sans"/>
            </a:endParaRPr>
          </a:p>
        </p:txBody>
      </p:sp>
      <p:sp>
        <p:nvSpPr>
          <p:cNvPr id="88" name="Google Shape;88;p32"/>
          <p:cNvSpPr/>
          <p:nvPr/>
        </p:nvSpPr>
        <p:spPr>
          <a:xfrm>
            <a:off x="414575" y="1908424"/>
            <a:ext cx="4134000" cy="556800"/>
          </a:xfrm>
          <a:prstGeom prst="homePlate">
            <a:avLst>
              <a:gd name="adj" fmla="val 50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Open Sans"/>
                <a:ea typeface="Open Sans"/>
                <a:cs typeface="Open Sans"/>
                <a:sym typeface="Open Sans"/>
              </a:rPr>
              <a:t>Creating your own Java objects in your CSE 143 assignments</a:t>
            </a:r>
            <a:endParaRPr sz="1400" b="0" i="0" u="none" strike="noStrike" cap="none">
              <a:solidFill>
                <a:srgbClr val="00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7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1: Circuit Diagram</a:t>
            </a:r>
            <a:endParaRPr/>
          </a:p>
        </p:txBody>
      </p:sp>
      <p:sp>
        <p:nvSpPr>
          <p:cNvPr id="624" name="Google Shape;624;p7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Example specification:</a:t>
            </a:r>
            <a:endParaRPr/>
          </a:p>
          <a:p>
            <a:pPr marL="0" lvl="0" indent="0" algn="l" rtl="0">
              <a:lnSpc>
                <a:spcPct val="110000"/>
              </a:lnSpc>
              <a:spcBef>
                <a:spcPts val="440"/>
              </a:spcBef>
              <a:spcAft>
                <a:spcPts val="0"/>
              </a:spcAft>
              <a:buSzPts val="2080"/>
              <a:buNone/>
            </a:pPr>
            <a:endParaRPr/>
          </a:p>
          <a:p>
            <a:pPr marL="0" lvl="0" indent="0" algn="l" rtl="0">
              <a:lnSpc>
                <a:spcPct val="110000"/>
              </a:lnSpc>
              <a:spcBef>
                <a:spcPts val="440"/>
              </a:spcBef>
              <a:spcAft>
                <a:spcPts val="0"/>
              </a:spcAft>
              <a:buSzPts val="2080"/>
              <a:buNone/>
            </a:pPr>
            <a:r>
              <a:rPr lang="en-US" b="1"/>
              <a:t>	</a:t>
            </a:r>
            <a:r>
              <a:rPr lang="en-US" b="1">
                <a:latin typeface="Courier New"/>
                <a:ea typeface="Courier New"/>
                <a:cs typeface="Courier New"/>
                <a:sym typeface="Courier New"/>
              </a:rPr>
              <a:t>out(t) = Xor(a(t-1), b(t-1))</a:t>
            </a:r>
            <a:endParaRPr b="1"/>
          </a:p>
          <a:p>
            <a:pPr marL="347472" lvl="0" indent="-215392" algn="l" rtl="0">
              <a:lnSpc>
                <a:spcPct val="110000"/>
              </a:lnSpc>
              <a:spcBef>
                <a:spcPts val="440"/>
              </a:spcBef>
              <a:spcAft>
                <a:spcPts val="0"/>
              </a:spcAft>
              <a:buSzPts val="2080"/>
              <a:buFont typeface="Noto Sans Symbols"/>
              <a:buNone/>
            </a:pPr>
            <a:endParaRPr/>
          </a:p>
          <a:p>
            <a:pPr marL="347472" lvl="0" indent="-347472" algn="l" rtl="0">
              <a:lnSpc>
                <a:spcPct val="110000"/>
              </a:lnSpc>
              <a:spcBef>
                <a:spcPts val="440"/>
              </a:spcBef>
              <a:spcAft>
                <a:spcPts val="0"/>
              </a:spcAft>
              <a:buSzPts val="2080"/>
              <a:buFont typeface="Noto Sans Symbols"/>
              <a:buChar char="❖"/>
            </a:pPr>
            <a:r>
              <a:rPr lang="en-US"/>
              <a:t>Circuit diagram:</a:t>
            </a:r>
            <a:endParaRPr/>
          </a:p>
          <a:p>
            <a:pPr marL="347472" lvl="0" indent="-215392" algn="l" rtl="0">
              <a:lnSpc>
                <a:spcPct val="110000"/>
              </a:lnSpc>
              <a:spcBef>
                <a:spcPts val="440"/>
              </a:spcBef>
              <a:spcAft>
                <a:spcPts val="0"/>
              </a:spcAft>
              <a:buSzPts val="2080"/>
              <a:buFont typeface="Noto Sans Symbols"/>
              <a:buNone/>
            </a:pPr>
            <a:endParaRPr/>
          </a:p>
        </p:txBody>
      </p:sp>
      <p:sp>
        <p:nvSpPr>
          <p:cNvPr id="625" name="Google Shape;625;p7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40</a:t>
            </a:fld>
            <a:endParaRPr/>
          </a:p>
        </p:txBody>
      </p:sp>
      <p:pic>
        <p:nvPicPr>
          <p:cNvPr id="626" name="Google Shape;626;p70" descr="Circuit diagram representing the specification out(t) = Xor(a(t-1), b(t-1)). There are two inputs in and one output out. There is a DFF which is connected to out. The input to this DFF is an Xor gate's output, and the inputs to the Xor gate are a and b. " title="DFF Example 1 Circuit Diagram"/>
          <p:cNvPicPr preferRelativeResize="0"/>
          <p:nvPr/>
        </p:nvPicPr>
        <p:blipFill rotWithShape="1">
          <a:blip r:embed="rId3">
            <a:alphaModFix/>
          </a:blip>
          <a:srcRect/>
          <a:stretch/>
        </p:blipFill>
        <p:spPr>
          <a:xfrm>
            <a:off x="2216875" y="4206125"/>
            <a:ext cx="4686300" cy="10668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7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1: HDL Implementation</a:t>
            </a:r>
            <a:endParaRPr/>
          </a:p>
        </p:txBody>
      </p:sp>
      <p:sp>
        <p:nvSpPr>
          <p:cNvPr id="632" name="Google Shape;632;p7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41</a:t>
            </a:fld>
            <a:endParaRPr/>
          </a:p>
        </p:txBody>
      </p:sp>
      <p:sp>
        <p:nvSpPr>
          <p:cNvPr id="633" name="Google Shape;633;p72"/>
          <p:cNvSpPr txBox="1"/>
          <p:nvPr/>
        </p:nvSpPr>
        <p:spPr>
          <a:xfrm>
            <a:off x="356925" y="3076575"/>
            <a:ext cx="8406000" cy="3415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rgbClr val="000000"/>
                </a:solidFill>
                <a:latin typeface="Courier New"/>
                <a:ea typeface="Courier New"/>
                <a:cs typeface="Courier New"/>
                <a:sym typeface="Courier New"/>
              </a:rPr>
              <a:t>CHIP</a:t>
            </a:r>
            <a:r>
              <a:rPr lang="en-US" sz="2600" b="0" i="0" u="none" strike="noStrike" cap="none">
                <a:solidFill>
                  <a:srgbClr val="000000"/>
                </a:solidFill>
                <a:latin typeface="Courier New"/>
                <a:ea typeface="Courier New"/>
                <a:cs typeface="Courier New"/>
                <a:sym typeface="Courier New"/>
              </a:rPr>
              <a:t> Example1 {</a:t>
            </a:r>
            <a:endParaRPr sz="26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Courier New"/>
                <a:ea typeface="Courier New"/>
                <a:cs typeface="Courier New"/>
                <a:sym typeface="Courier New"/>
              </a:rPr>
              <a:t>    </a:t>
            </a:r>
            <a:r>
              <a:rPr lang="en-US" sz="2600" b="1" i="0" u="none" strike="noStrike" cap="none">
                <a:solidFill>
                  <a:srgbClr val="000000"/>
                </a:solidFill>
                <a:latin typeface="Courier New"/>
                <a:ea typeface="Courier New"/>
                <a:cs typeface="Courier New"/>
                <a:sym typeface="Courier New"/>
              </a:rPr>
              <a:t>IN</a:t>
            </a:r>
            <a:r>
              <a:rPr lang="en-US" sz="2600" b="0" i="0" u="none" strike="noStrike" cap="none">
                <a:solidFill>
                  <a:srgbClr val="000000"/>
                </a:solidFill>
                <a:latin typeface="Courier New"/>
                <a:ea typeface="Courier New"/>
                <a:cs typeface="Courier New"/>
                <a:sym typeface="Courier New"/>
              </a:rPr>
              <a:t> a, b;</a:t>
            </a:r>
            <a:endParaRPr sz="26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Courier New"/>
                <a:ea typeface="Courier New"/>
                <a:cs typeface="Courier New"/>
                <a:sym typeface="Courier New"/>
              </a:rPr>
              <a:t>    </a:t>
            </a:r>
            <a:r>
              <a:rPr lang="en-US" sz="2600" b="1" i="0" u="none" strike="noStrike" cap="none">
                <a:solidFill>
                  <a:srgbClr val="000000"/>
                </a:solidFill>
                <a:latin typeface="Courier New"/>
                <a:ea typeface="Courier New"/>
                <a:cs typeface="Courier New"/>
                <a:sym typeface="Courier New"/>
              </a:rPr>
              <a:t>OUT</a:t>
            </a:r>
            <a:r>
              <a:rPr lang="en-US" sz="2600" b="0" i="0" u="none" strike="noStrike" cap="none">
                <a:solidFill>
                  <a:srgbClr val="000000"/>
                </a:solidFill>
                <a:latin typeface="Courier New"/>
                <a:ea typeface="Courier New"/>
                <a:cs typeface="Courier New"/>
                <a:sym typeface="Courier New"/>
              </a:rPr>
              <a:t> out;</a:t>
            </a:r>
            <a:endParaRPr sz="26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Courier New"/>
                <a:ea typeface="Courier New"/>
                <a:cs typeface="Courier New"/>
                <a:sym typeface="Courier New"/>
              </a:rPr>
              <a:t>    </a:t>
            </a:r>
            <a:r>
              <a:rPr lang="en-US" sz="2600" b="1" i="0" u="none" strike="noStrike" cap="none">
                <a:solidFill>
                  <a:srgbClr val="000000"/>
                </a:solidFill>
                <a:latin typeface="Courier New"/>
                <a:ea typeface="Courier New"/>
                <a:cs typeface="Courier New"/>
                <a:sym typeface="Courier New"/>
              </a:rPr>
              <a:t>PARTS:</a:t>
            </a:r>
            <a:endParaRPr sz="2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Courier New"/>
                <a:ea typeface="Courier New"/>
                <a:cs typeface="Courier New"/>
                <a:sym typeface="Courier New"/>
              </a:rPr>
              <a:t>    Xor(a=a, b=b, out=xorout);</a:t>
            </a:r>
            <a:endParaRPr sz="26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Courier New"/>
                <a:ea typeface="Courier New"/>
                <a:cs typeface="Courier New"/>
                <a:sym typeface="Courier New"/>
              </a:rPr>
              <a:t>    DFF(in=</a:t>
            </a:r>
            <a:r>
              <a:rPr lang="en-US" sz="2600" b="0" i="0" u="none" strike="noStrike" cap="none">
                <a:solidFill>
                  <a:schemeClr val="dk1"/>
                </a:solidFill>
                <a:latin typeface="Courier New"/>
                <a:ea typeface="Courier New"/>
                <a:cs typeface="Courier New"/>
                <a:sym typeface="Courier New"/>
              </a:rPr>
              <a:t>xorout</a:t>
            </a:r>
            <a:r>
              <a:rPr lang="en-US" sz="2600" b="0" i="0" u="none" strike="noStrike" cap="none">
                <a:solidFill>
                  <a:srgbClr val="000000"/>
                </a:solidFill>
                <a:latin typeface="Courier New"/>
                <a:ea typeface="Courier New"/>
                <a:cs typeface="Courier New"/>
                <a:sym typeface="Courier New"/>
              </a:rPr>
              <a:t>, out=out);</a:t>
            </a:r>
            <a:endParaRPr sz="26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Courier New"/>
                <a:ea typeface="Courier New"/>
                <a:cs typeface="Courier New"/>
                <a:sym typeface="Courier New"/>
              </a:rPr>
              <a:t>}</a:t>
            </a:r>
            <a:endParaRPr sz="2600" b="0" i="0" u="none" strike="noStrike" cap="none">
              <a:solidFill>
                <a:srgbClr val="000000"/>
              </a:solidFill>
              <a:latin typeface="Courier New"/>
              <a:ea typeface="Courier New"/>
              <a:cs typeface="Courier New"/>
              <a:sym typeface="Courier New"/>
            </a:endParaRPr>
          </a:p>
        </p:txBody>
      </p:sp>
      <p:pic>
        <p:nvPicPr>
          <p:cNvPr id="634" name="Google Shape;634;p72" descr="Circuit diagram representing the specification out(t) = Xor(a(t-1), b(t-1)). There are two inputs in and one output out. There is a DFF which is connected to out. The input to this DFF is an Xor gate's output, and the inputs to the Xor gate are a and b. " title="DFF Example 1 Circuit Diagram"/>
          <p:cNvPicPr preferRelativeResize="0"/>
          <p:nvPr/>
        </p:nvPicPr>
        <p:blipFill rotWithShape="1">
          <a:blip r:embed="rId3">
            <a:alphaModFix/>
          </a:blip>
          <a:srcRect/>
          <a:stretch/>
        </p:blipFill>
        <p:spPr>
          <a:xfrm>
            <a:off x="2228850" y="1500225"/>
            <a:ext cx="4686300" cy="10668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71"/>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Example specification:</a:t>
            </a:r>
            <a:endParaRPr/>
          </a:p>
          <a:p>
            <a:pPr marL="0" lvl="0" indent="0" algn="l" rtl="0">
              <a:lnSpc>
                <a:spcPct val="110000"/>
              </a:lnSpc>
              <a:spcBef>
                <a:spcPts val="440"/>
              </a:spcBef>
              <a:spcAft>
                <a:spcPts val="0"/>
              </a:spcAft>
              <a:buSzPts val="2080"/>
              <a:buNone/>
            </a:pPr>
            <a:endParaRPr/>
          </a:p>
          <a:p>
            <a:pPr marL="0" lvl="0" indent="0" algn="l" rtl="0">
              <a:lnSpc>
                <a:spcPct val="110000"/>
              </a:lnSpc>
              <a:spcBef>
                <a:spcPts val="440"/>
              </a:spcBef>
              <a:spcAft>
                <a:spcPts val="0"/>
              </a:spcAft>
              <a:buSzPts val="2080"/>
              <a:buNone/>
            </a:pPr>
            <a:r>
              <a:rPr lang="en-US" b="1"/>
              <a:t>	</a:t>
            </a:r>
            <a:r>
              <a:rPr lang="en-US" b="1">
                <a:latin typeface="Courier New"/>
                <a:ea typeface="Courier New"/>
                <a:cs typeface="Courier New"/>
                <a:sym typeface="Courier New"/>
              </a:rPr>
              <a:t>out(t) = Xor(a(t-1), b(t-1))</a:t>
            </a:r>
            <a:endParaRPr b="1"/>
          </a:p>
          <a:p>
            <a:pPr marL="0" lvl="0" indent="0" algn="l" rtl="0">
              <a:lnSpc>
                <a:spcPct val="110000"/>
              </a:lnSpc>
              <a:spcBef>
                <a:spcPts val="440"/>
              </a:spcBef>
              <a:spcAft>
                <a:spcPts val="0"/>
              </a:spcAft>
              <a:buSzPts val="2080"/>
              <a:buNone/>
            </a:pPr>
            <a:endParaRPr/>
          </a:p>
          <a:p>
            <a:pPr marL="347472" lvl="0" indent="-215392" algn="l" rtl="0">
              <a:lnSpc>
                <a:spcPct val="110000"/>
              </a:lnSpc>
              <a:spcBef>
                <a:spcPts val="440"/>
              </a:spcBef>
              <a:spcAft>
                <a:spcPts val="0"/>
              </a:spcAft>
              <a:buSzPts val="2080"/>
              <a:buFont typeface="Noto Sans Symbols"/>
              <a:buNone/>
            </a:pPr>
            <a:endParaRPr/>
          </a:p>
        </p:txBody>
      </p:sp>
      <p:sp>
        <p:nvSpPr>
          <p:cNvPr id="640" name="Google Shape;640;p7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1: Time Series</a:t>
            </a:r>
            <a:endParaRPr/>
          </a:p>
        </p:txBody>
      </p:sp>
      <p:sp>
        <p:nvSpPr>
          <p:cNvPr id="641" name="Google Shape;641;p7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42</a:t>
            </a:fld>
            <a:endParaRPr/>
          </a:p>
        </p:txBody>
      </p:sp>
      <p:graphicFrame>
        <p:nvGraphicFramePr>
          <p:cNvPr id="642" name="Google Shape;642;p71" descr="Time series table showing the values of in and out for the specification out(t) = Xor(a(t-1), b(t-1)). There are 9 columns, which from left to right are: &quot;pin&quot; which denotes which pin we are referring to, then 7 columns for t=0 through t=6, increasing by 1 from left to right, then a last column with ellipses denoting that the time series continues on. There are four rows, which from top to bottom are: a header row, a row for the a pin, a row for the b pin, and a row for the out pin.&#10;&#10;The key takeaway from the time series is that the values of a and b from the previous time section are what affect the out for any given time section. The example given is out when t=3. In order to determine its value, you have to look at a and b when t=2. When t=2, a is 1 and b is 0, so out when t=3 will be Xor(1, 0) which results in a 1." title="Time Series Table of Xor DFF Example 1"/>
          <p:cNvGraphicFramePr/>
          <p:nvPr/>
        </p:nvGraphicFramePr>
        <p:xfrm>
          <a:off x="858171" y="3091725"/>
          <a:ext cx="7321300" cy="2644800"/>
        </p:xfrm>
        <a:graphic>
          <a:graphicData uri="http://schemas.openxmlformats.org/drawingml/2006/table">
            <a:tbl>
              <a:tblPr>
                <a:noFill/>
                <a:tableStyleId>{5F33DDE9-AC2A-48E9-A6BD-EA3658451550}</a:tableStyleId>
              </a:tblPr>
              <a:tblGrid>
                <a:gridCol w="886700">
                  <a:extLst>
                    <a:ext uri="{9D8B030D-6E8A-4147-A177-3AD203B41FA5}">
                      <a16:colId xmlns:a16="http://schemas.microsoft.com/office/drawing/2014/main" val="20000"/>
                    </a:ext>
                  </a:extLst>
                </a:gridCol>
                <a:gridCol w="804325">
                  <a:extLst>
                    <a:ext uri="{9D8B030D-6E8A-4147-A177-3AD203B41FA5}">
                      <a16:colId xmlns:a16="http://schemas.microsoft.com/office/drawing/2014/main" val="20001"/>
                    </a:ext>
                  </a:extLst>
                </a:gridCol>
                <a:gridCol w="804325">
                  <a:extLst>
                    <a:ext uri="{9D8B030D-6E8A-4147-A177-3AD203B41FA5}">
                      <a16:colId xmlns:a16="http://schemas.microsoft.com/office/drawing/2014/main" val="20002"/>
                    </a:ext>
                  </a:extLst>
                </a:gridCol>
                <a:gridCol w="804325">
                  <a:extLst>
                    <a:ext uri="{9D8B030D-6E8A-4147-A177-3AD203B41FA5}">
                      <a16:colId xmlns:a16="http://schemas.microsoft.com/office/drawing/2014/main" val="20003"/>
                    </a:ext>
                  </a:extLst>
                </a:gridCol>
                <a:gridCol w="804325">
                  <a:extLst>
                    <a:ext uri="{9D8B030D-6E8A-4147-A177-3AD203B41FA5}">
                      <a16:colId xmlns:a16="http://schemas.microsoft.com/office/drawing/2014/main" val="20004"/>
                    </a:ext>
                  </a:extLst>
                </a:gridCol>
                <a:gridCol w="804325">
                  <a:extLst>
                    <a:ext uri="{9D8B030D-6E8A-4147-A177-3AD203B41FA5}">
                      <a16:colId xmlns:a16="http://schemas.microsoft.com/office/drawing/2014/main" val="20005"/>
                    </a:ext>
                  </a:extLst>
                </a:gridCol>
                <a:gridCol w="804325">
                  <a:extLst>
                    <a:ext uri="{9D8B030D-6E8A-4147-A177-3AD203B41FA5}">
                      <a16:colId xmlns:a16="http://schemas.microsoft.com/office/drawing/2014/main" val="20006"/>
                    </a:ext>
                  </a:extLst>
                </a:gridCol>
                <a:gridCol w="804325">
                  <a:extLst>
                    <a:ext uri="{9D8B030D-6E8A-4147-A177-3AD203B41FA5}">
                      <a16:colId xmlns:a16="http://schemas.microsoft.com/office/drawing/2014/main" val="20007"/>
                    </a:ext>
                  </a:extLst>
                </a:gridCol>
                <a:gridCol w="804325">
                  <a:extLst>
                    <a:ext uri="{9D8B030D-6E8A-4147-A177-3AD203B41FA5}">
                      <a16:colId xmlns:a16="http://schemas.microsoft.com/office/drawing/2014/main" val="20008"/>
                    </a:ext>
                  </a:extLst>
                </a:gridCol>
              </a:tblGrid>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a</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b</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solidFill>
                            <a:schemeClr val="dk1"/>
                          </a:solidFill>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out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time</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t=0</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t=1</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t=2</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t=3</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t=4</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t=5</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t=6</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643" name="Google Shape;643;p71" descr="Circuit diagram representing the specification out(t) = Xor(a(t-1), b(t-1)). There are two inputs in and one output out. There is a DFF which is connected to out. The input to this DFF is an Xor gate's output, and the inputs to the Xor gate are a and b. " title="DFF Example 1 Circuit Diagram"/>
          <p:cNvPicPr preferRelativeResize="0"/>
          <p:nvPr/>
        </p:nvPicPr>
        <p:blipFill rotWithShape="1">
          <a:blip r:embed="rId3">
            <a:alphaModFix/>
          </a:blip>
          <a:srcRect/>
          <a:stretch/>
        </p:blipFill>
        <p:spPr>
          <a:xfrm>
            <a:off x="4157856" y="1197675"/>
            <a:ext cx="4686300" cy="1066800"/>
          </a:xfrm>
          <a:prstGeom prst="rect">
            <a:avLst/>
          </a:prstGeom>
          <a:noFill/>
          <a:ln>
            <a:noFill/>
          </a:ln>
        </p:spPr>
      </p:pic>
      <p:sp>
        <p:nvSpPr>
          <p:cNvPr id="644" name="Google Shape;644;p71"/>
          <p:cNvSpPr txBox="1"/>
          <p:nvPr/>
        </p:nvSpPr>
        <p:spPr>
          <a:xfrm>
            <a:off x="7925" y="5947500"/>
            <a:ext cx="9144000" cy="910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600" b="0" i="0" u="none" strike="noStrike" cap="none">
                <a:solidFill>
                  <a:srgbClr val="000000"/>
                </a:solidFill>
                <a:latin typeface="Calibri"/>
                <a:ea typeface="Calibri"/>
                <a:cs typeface="Calibri"/>
                <a:sym typeface="Calibri"/>
              </a:rPr>
              <a:t>Example: </a:t>
            </a:r>
            <a:r>
              <a:rPr lang="en-US" sz="2600" b="1" i="0" u="none" strike="noStrike" cap="none">
                <a:solidFill>
                  <a:schemeClr val="dk1"/>
                </a:solidFill>
                <a:highlight>
                  <a:srgbClr val="E6B8AF"/>
                </a:highlight>
                <a:latin typeface="Courier New"/>
                <a:ea typeface="Courier New"/>
                <a:cs typeface="Courier New"/>
                <a:sym typeface="Courier New"/>
              </a:rPr>
              <a:t>out(t=3)</a:t>
            </a:r>
            <a:r>
              <a:rPr lang="en-US" sz="2600" b="1" i="0" u="none" strike="noStrike" cap="none">
                <a:solidFill>
                  <a:schemeClr val="dk1"/>
                </a:solidFill>
                <a:latin typeface="Courier New"/>
                <a:ea typeface="Courier New"/>
                <a:cs typeface="Courier New"/>
                <a:sym typeface="Courier New"/>
              </a:rPr>
              <a:t> = Xor(</a:t>
            </a:r>
            <a:r>
              <a:rPr lang="en-US" sz="2600" b="1" i="0" u="none" strike="noStrike" cap="none">
                <a:solidFill>
                  <a:schemeClr val="dk1"/>
                </a:solidFill>
                <a:highlight>
                  <a:srgbClr val="FFF2CC"/>
                </a:highlight>
                <a:latin typeface="Courier New"/>
                <a:ea typeface="Courier New"/>
                <a:cs typeface="Courier New"/>
                <a:sym typeface="Courier New"/>
              </a:rPr>
              <a:t>a(t=2)</a:t>
            </a:r>
            <a:r>
              <a:rPr lang="en-US" sz="2600" b="1" i="0" u="none" strike="noStrike" cap="none">
                <a:solidFill>
                  <a:schemeClr val="dk1"/>
                </a:solidFill>
                <a:latin typeface="Courier New"/>
                <a:ea typeface="Courier New"/>
                <a:cs typeface="Courier New"/>
                <a:sym typeface="Courier New"/>
              </a:rPr>
              <a:t>, </a:t>
            </a:r>
            <a:r>
              <a:rPr lang="en-US" sz="2600" b="1" i="0" u="none" strike="noStrike" cap="none">
                <a:solidFill>
                  <a:schemeClr val="dk1"/>
                </a:solidFill>
                <a:highlight>
                  <a:srgbClr val="C9DAF8"/>
                </a:highlight>
                <a:latin typeface="Courier New"/>
                <a:ea typeface="Courier New"/>
                <a:cs typeface="Courier New"/>
                <a:sym typeface="Courier New"/>
              </a:rPr>
              <a:t>b(t=2)</a:t>
            </a:r>
            <a:r>
              <a:rPr lang="en-US" sz="2600" b="1" i="0" u="none" strike="noStrike" cap="none">
                <a:solidFill>
                  <a:schemeClr val="dk1"/>
                </a:solidFill>
                <a:latin typeface="Courier New"/>
                <a:ea typeface="Courier New"/>
                <a:cs typeface="Courier New"/>
                <a:sym typeface="Courier New"/>
              </a:rPr>
              <a:t>)</a:t>
            </a:r>
            <a:endParaRPr sz="2600" b="0" i="0" u="none" strike="noStrike" cap="none">
              <a:solidFill>
                <a:srgbClr val="000000"/>
              </a:solidFill>
              <a:latin typeface="Calibri"/>
              <a:ea typeface="Calibri"/>
              <a:cs typeface="Calibri"/>
              <a:sym typeface="Calibri"/>
            </a:endParaRPr>
          </a:p>
          <a:p>
            <a:pPr marL="0" marR="0" lvl="0" indent="45720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7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2: Specification</a:t>
            </a:r>
            <a:endParaRPr/>
          </a:p>
        </p:txBody>
      </p:sp>
      <p:sp>
        <p:nvSpPr>
          <p:cNvPr id="650" name="Google Shape;650;p73"/>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Example specification:</a:t>
            </a:r>
            <a:endParaRPr/>
          </a:p>
          <a:p>
            <a:pPr marL="347472" lvl="0" indent="-215392" algn="l" rtl="0">
              <a:lnSpc>
                <a:spcPct val="110000"/>
              </a:lnSpc>
              <a:spcBef>
                <a:spcPts val="440"/>
              </a:spcBef>
              <a:spcAft>
                <a:spcPts val="0"/>
              </a:spcAft>
              <a:buSzPts val="2080"/>
              <a:buFont typeface="Noto Sans Symbols"/>
              <a:buNone/>
            </a:pPr>
            <a:endParaRPr/>
          </a:p>
          <a:p>
            <a:pPr marL="0" lvl="0" indent="0" algn="l" rtl="0">
              <a:lnSpc>
                <a:spcPct val="110000"/>
              </a:lnSpc>
              <a:spcBef>
                <a:spcPts val="440"/>
              </a:spcBef>
              <a:spcAft>
                <a:spcPts val="0"/>
              </a:spcAft>
              <a:buSzPts val="2080"/>
              <a:buNone/>
            </a:pPr>
            <a:r>
              <a:rPr lang="en-US">
                <a:latin typeface="Courier New"/>
                <a:ea typeface="Courier New"/>
                <a:cs typeface="Courier New"/>
                <a:sym typeface="Courier New"/>
              </a:rPr>
              <a:t>	</a:t>
            </a:r>
            <a:r>
              <a:rPr lang="en-US" b="1">
                <a:latin typeface="Courier New"/>
                <a:ea typeface="Courier New"/>
                <a:cs typeface="Courier New"/>
                <a:sym typeface="Courier New"/>
              </a:rPr>
              <a:t>out(t) = Xor(out(t-1), in(t-1))</a:t>
            </a:r>
            <a:endParaRPr b="1"/>
          </a:p>
          <a:p>
            <a:pPr marL="347472" lvl="0" indent="-215392" algn="l" rtl="0">
              <a:lnSpc>
                <a:spcPct val="110000"/>
              </a:lnSpc>
              <a:spcBef>
                <a:spcPts val="440"/>
              </a:spcBef>
              <a:spcAft>
                <a:spcPts val="0"/>
              </a:spcAft>
              <a:buSzPts val="2080"/>
              <a:buFont typeface="Noto Sans Symbols"/>
              <a:buNone/>
            </a:pPr>
            <a:endParaRPr/>
          </a:p>
          <a:p>
            <a:pPr marL="347472" lvl="0" indent="-347472" algn="l" rtl="0">
              <a:lnSpc>
                <a:spcPct val="110000"/>
              </a:lnSpc>
              <a:spcBef>
                <a:spcPts val="440"/>
              </a:spcBef>
              <a:spcAft>
                <a:spcPts val="0"/>
              </a:spcAft>
              <a:buSzPts val="2080"/>
              <a:buFont typeface="Noto Sans Symbols"/>
              <a:buChar char="❖"/>
            </a:pPr>
            <a:r>
              <a:rPr lang="en-US"/>
              <a:t>Notice how the specification uses </a:t>
            </a:r>
            <a:r>
              <a:rPr lang="en-US" b="1">
                <a:latin typeface="Courier New"/>
                <a:ea typeface="Courier New"/>
                <a:cs typeface="Courier New"/>
                <a:sym typeface="Courier New"/>
              </a:rPr>
              <a:t>out(t-1)</a:t>
            </a:r>
            <a:r>
              <a:rPr lang="en-US"/>
              <a:t> as an input for </a:t>
            </a:r>
            <a:r>
              <a:rPr lang="en-US" b="1">
                <a:latin typeface="Courier New"/>
                <a:ea typeface="Courier New"/>
                <a:cs typeface="Courier New"/>
                <a:sym typeface="Courier New"/>
              </a:rPr>
              <a:t>out(t)</a:t>
            </a:r>
            <a:endParaRPr b="1"/>
          </a:p>
          <a:p>
            <a:pPr marL="640080" lvl="1" indent="-283464" algn="l" rtl="0">
              <a:lnSpc>
                <a:spcPct val="110000"/>
              </a:lnSpc>
              <a:spcBef>
                <a:spcPts val="24"/>
              </a:spcBef>
              <a:spcAft>
                <a:spcPts val="0"/>
              </a:spcAft>
              <a:buSzPts val="2420"/>
              <a:buChar char="▪"/>
            </a:pPr>
            <a:r>
              <a:rPr lang="en-US"/>
              <a:t>Implies the necessity of circular wiring, separated by a DFF</a:t>
            </a:r>
            <a:endParaRPr/>
          </a:p>
          <a:p>
            <a:pPr marL="0" lvl="0" indent="0" algn="l" rtl="0">
              <a:lnSpc>
                <a:spcPct val="110000"/>
              </a:lnSpc>
              <a:spcBef>
                <a:spcPts val="24"/>
              </a:spcBef>
              <a:spcAft>
                <a:spcPts val="0"/>
              </a:spcAft>
              <a:buSzPts val="2080"/>
              <a:buNone/>
            </a:pPr>
            <a:endParaRPr/>
          </a:p>
          <a:p>
            <a:pPr marL="347472" lvl="0" indent="-347472" algn="l" rtl="0">
              <a:lnSpc>
                <a:spcPct val="110000"/>
              </a:lnSpc>
              <a:spcBef>
                <a:spcPts val="440"/>
              </a:spcBef>
              <a:spcAft>
                <a:spcPts val="0"/>
              </a:spcAft>
              <a:buClr>
                <a:schemeClr val="hlink"/>
              </a:buClr>
              <a:buSzPts val="2080"/>
              <a:buChar char="❖"/>
            </a:pPr>
            <a:r>
              <a:rPr lang="en-US"/>
              <a:t>Exercise: Draw out the corresponding circuit diagram</a:t>
            </a:r>
            <a:endParaRPr/>
          </a:p>
          <a:p>
            <a:pPr marL="0" lvl="0" indent="0" algn="l" rtl="0">
              <a:lnSpc>
                <a:spcPct val="110000"/>
              </a:lnSpc>
              <a:spcBef>
                <a:spcPts val="24"/>
              </a:spcBef>
              <a:spcAft>
                <a:spcPts val="0"/>
              </a:spcAft>
              <a:buSzPts val="2080"/>
              <a:buNone/>
            </a:pPr>
            <a:endParaRPr/>
          </a:p>
          <a:p>
            <a:pPr marL="347472" lvl="0" indent="-215392" algn="l" rtl="0">
              <a:lnSpc>
                <a:spcPct val="110000"/>
              </a:lnSpc>
              <a:spcBef>
                <a:spcPts val="440"/>
              </a:spcBef>
              <a:spcAft>
                <a:spcPts val="0"/>
              </a:spcAft>
              <a:buSzPts val="2080"/>
              <a:buFont typeface="Noto Sans Symbols"/>
              <a:buNone/>
            </a:pPr>
            <a:endParaRPr/>
          </a:p>
        </p:txBody>
      </p:sp>
      <p:sp>
        <p:nvSpPr>
          <p:cNvPr id="651" name="Google Shape;651;p7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7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2: Circuit Diagram</a:t>
            </a:r>
            <a:endParaRPr/>
          </a:p>
        </p:txBody>
      </p:sp>
      <p:sp>
        <p:nvSpPr>
          <p:cNvPr id="657" name="Google Shape;657;p7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Example specification:</a:t>
            </a:r>
            <a:endParaRPr/>
          </a:p>
          <a:p>
            <a:pPr marL="347472" lvl="0" indent="-215392" algn="l" rtl="0">
              <a:lnSpc>
                <a:spcPct val="110000"/>
              </a:lnSpc>
              <a:spcBef>
                <a:spcPts val="440"/>
              </a:spcBef>
              <a:spcAft>
                <a:spcPts val="0"/>
              </a:spcAft>
              <a:buSzPts val="2080"/>
              <a:buFont typeface="Noto Sans Symbols"/>
              <a:buNone/>
            </a:pPr>
            <a:endParaRPr/>
          </a:p>
          <a:p>
            <a:pPr marL="0" lvl="0" indent="0" algn="l" rtl="0">
              <a:lnSpc>
                <a:spcPct val="110000"/>
              </a:lnSpc>
              <a:spcBef>
                <a:spcPts val="440"/>
              </a:spcBef>
              <a:spcAft>
                <a:spcPts val="0"/>
              </a:spcAft>
              <a:buSzPts val="2080"/>
              <a:buNone/>
            </a:pPr>
            <a:r>
              <a:rPr lang="en-US">
                <a:latin typeface="Courier New"/>
                <a:ea typeface="Courier New"/>
                <a:cs typeface="Courier New"/>
                <a:sym typeface="Courier New"/>
              </a:rPr>
              <a:t>	</a:t>
            </a:r>
            <a:r>
              <a:rPr lang="en-US" b="1">
                <a:latin typeface="Courier New"/>
                <a:ea typeface="Courier New"/>
                <a:cs typeface="Courier New"/>
                <a:sym typeface="Courier New"/>
              </a:rPr>
              <a:t>out(t) = Xor(out(t-1), in(t-1))</a:t>
            </a:r>
            <a:endParaRPr b="1"/>
          </a:p>
          <a:p>
            <a:pPr marL="347472" lvl="0" indent="-215392" algn="l" rtl="0">
              <a:lnSpc>
                <a:spcPct val="110000"/>
              </a:lnSpc>
              <a:spcBef>
                <a:spcPts val="440"/>
              </a:spcBef>
              <a:spcAft>
                <a:spcPts val="0"/>
              </a:spcAft>
              <a:buSzPts val="2080"/>
              <a:buFont typeface="Noto Sans Symbols"/>
              <a:buNone/>
            </a:pPr>
            <a:endParaRPr/>
          </a:p>
          <a:p>
            <a:pPr marL="347472" lvl="0" indent="-347472" algn="l" rtl="0">
              <a:lnSpc>
                <a:spcPct val="110000"/>
              </a:lnSpc>
              <a:spcBef>
                <a:spcPts val="440"/>
              </a:spcBef>
              <a:spcAft>
                <a:spcPts val="0"/>
              </a:spcAft>
              <a:buSzPts val="2080"/>
              <a:buFont typeface="Noto Sans Symbols"/>
              <a:buChar char="❖"/>
            </a:pPr>
            <a:r>
              <a:rPr lang="en-US"/>
              <a:t>Circuit diagram:</a:t>
            </a:r>
            <a:endParaRPr/>
          </a:p>
          <a:p>
            <a:pPr marL="347472" lvl="0" indent="-215392" algn="l" rtl="0">
              <a:lnSpc>
                <a:spcPct val="110000"/>
              </a:lnSpc>
              <a:spcBef>
                <a:spcPts val="440"/>
              </a:spcBef>
              <a:spcAft>
                <a:spcPts val="0"/>
              </a:spcAft>
              <a:buSzPts val="2080"/>
              <a:buFont typeface="Noto Sans Symbols"/>
              <a:buNone/>
            </a:pPr>
            <a:endParaRPr/>
          </a:p>
        </p:txBody>
      </p:sp>
      <p:sp>
        <p:nvSpPr>
          <p:cNvPr id="658" name="Google Shape;658;p7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44</a:t>
            </a:fld>
            <a:endParaRPr/>
          </a:p>
        </p:txBody>
      </p:sp>
      <p:pic>
        <p:nvPicPr>
          <p:cNvPr id="659" name="Google Shape;659;p74" descr="Circuit diagram representing the specification out(t) = Xor(out(t-1), in(t-1)). There is one input in and one output out. There is a DFF which is connected to out. The input to this DFF is an Xor gate's output, and the inputs to the Xor gate are in and  the out from the previous time cycle. &#10;" title="Circuit Diagram of Xor DFF Example"/>
          <p:cNvPicPr preferRelativeResize="0"/>
          <p:nvPr/>
        </p:nvPicPr>
        <p:blipFill rotWithShape="1">
          <a:blip r:embed="rId3">
            <a:alphaModFix/>
          </a:blip>
          <a:srcRect/>
          <a:stretch/>
        </p:blipFill>
        <p:spPr>
          <a:xfrm>
            <a:off x="1302475" y="4140175"/>
            <a:ext cx="6515100" cy="17145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76"/>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Example specification:</a:t>
            </a:r>
            <a:endParaRPr/>
          </a:p>
          <a:p>
            <a:pPr marL="347472" lvl="0" indent="-215392" algn="l" rtl="0">
              <a:lnSpc>
                <a:spcPct val="110000"/>
              </a:lnSpc>
              <a:spcBef>
                <a:spcPts val="440"/>
              </a:spcBef>
              <a:spcAft>
                <a:spcPts val="0"/>
              </a:spcAft>
              <a:buSzPts val="2080"/>
              <a:buFont typeface="Noto Sans Symbols"/>
              <a:buNone/>
            </a:pPr>
            <a:endParaRPr/>
          </a:p>
          <a:p>
            <a:pPr marL="0" lvl="0" indent="0" algn="l" rtl="0">
              <a:lnSpc>
                <a:spcPct val="110000"/>
              </a:lnSpc>
              <a:spcBef>
                <a:spcPts val="440"/>
              </a:spcBef>
              <a:spcAft>
                <a:spcPts val="0"/>
              </a:spcAft>
              <a:buSzPts val="2080"/>
              <a:buNone/>
            </a:pPr>
            <a:r>
              <a:rPr lang="en-US">
                <a:latin typeface="Courier New"/>
                <a:ea typeface="Courier New"/>
                <a:cs typeface="Courier New"/>
                <a:sym typeface="Courier New"/>
              </a:rPr>
              <a:t>	</a:t>
            </a:r>
            <a:r>
              <a:rPr lang="en-US" b="1">
                <a:latin typeface="Courier New"/>
                <a:ea typeface="Courier New"/>
                <a:cs typeface="Courier New"/>
                <a:sym typeface="Courier New"/>
              </a:rPr>
              <a:t>out(t) = Xor(out(t-1), in(t-1))</a:t>
            </a:r>
            <a:endParaRPr b="1"/>
          </a:p>
          <a:p>
            <a:pPr marL="347472" lvl="0" indent="-215392" algn="l" rtl="0">
              <a:lnSpc>
                <a:spcPct val="110000"/>
              </a:lnSpc>
              <a:spcBef>
                <a:spcPts val="440"/>
              </a:spcBef>
              <a:spcAft>
                <a:spcPts val="0"/>
              </a:spcAft>
              <a:buSzPts val="2080"/>
              <a:buFont typeface="Noto Sans Symbols"/>
              <a:buNone/>
            </a:pPr>
            <a:endParaRPr/>
          </a:p>
          <a:p>
            <a:pPr marL="347472" lvl="0" indent="-347472" algn="l" rtl="0">
              <a:lnSpc>
                <a:spcPct val="110000"/>
              </a:lnSpc>
              <a:spcBef>
                <a:spcPts val="440"/>
              </a:spcBef>
              <a:spcAft>
                <a:spcPts val="0"/>
              </a:spcAft>
              <a:buSzPts val="2080"/>
              <a:buFont typeface="Noto Sans Symbols"/>
              <a:buChar char="❖"/>
            </a:pPr>
            <a:r>
              <a:rPr lang="en-US"/>
              <a:t>Exercise: Write out the HDL Implementation</a:t>
            </a:r>
            <a:endParaRPr/>
          </a:p>
          <a:p>
            <a:pPr marL="347472" lvl="0" indent="-215392" algn="l" rtl="0">
              <a:lnSpc>
                <a:spcPct val="110000"/>
              </a:lnSpc>
              <a:spcBef>
                <a:spcPts val="440"/>
              </a:spcBef>
              <a:spcAft>
                <a:spcPts val="0"/>
              </a:spcAft>
              <a:buSzPts val="2080"/>
              <a:buFont typeface="Noto Sans Symbols"/>
              <a:buNone/>
            </a:pPr>
            <a:endParaRPr/>
          </a:p>
        </p:txBody>
      </p:sp>
      <p:sp>
        <p:nvSpPr>
          <p:cNvPr id="665" name="Google Shape;665;p7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2: HDL Implementation</a:t>
            </a:r>
            <a:endParaRPr/>
          </a:p>
        </p:txBody>
      </p:sp>
      <p:sp>
        <p:nvSpPr>
          <p:cNvPr id="666" name="Google Shape;666;p7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45</a:t>
            </a:fld>
            <a:endParaRPr/>
          </a:p>
        </p:txBody>
      </p:sp>
      <p:pic>
        <p:nvPicPr>
          <p:cNvPr id="667" name="Google Shape;667;p76" descr="Circuit diagram representing the specification out(t) = Xor(out(t-1), in(t-1)). There is one input in and one output out. There is a DFF which is connected to out. The input to this DFF is an Xor gate's output, and the inputs to the Xor gate are in and  the out from the previous time cycle. &#10;" title="Circuit Diagram of Xor DFF Example"/>
          <p:cNvPicPr preferRelativeResize="0"/>
          <p:nvPr/>
        </p:nvPicPr>
        <p:blipFill rotWithShape="1">
          <a:blip r:embed="rId3">
            <a:alphaModFix/>
          </a:blip>
          <a:srcRect/>
          <a:stretch/>
        </p:blipFill>
        <p:spPr>
          <a:xfrm>
            <a:off x="4043500" y="1110824"/>
            <a:ext cx="4490899" cy="12013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g10ec729b0c0_0_8"/>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Example specification:</a:t>
            </a:r>
            <a:endParaRPr/>
          </a:p>
          <a:p>
            <a:pPr marL="347472" lvl="0" indent="-215392" algn="l" rtl="0">
              <a:lnSpc>
                <a:spcPct val="110000"/>
              </a:lnSpc>
              <a:spcBef>
                <a:spcPts val="440"/>
              </a:spcBef>
              <a:spcAft>
                <a:spcPts val="0"/>
              </a:spcAft>
              <a:buSzPts val="2080"/>
              <a:buFont typeface="Noto Sans Symbols"/>
              <a:buNone/>
            </a:pPr>
            <a:endParaRPr/>
          </a:p>
          <a:p>
            <a:pPr marL="0" lvl="0" indent="0" algn="l" rtl="0">
              <a:lnSpc>
                <a:spcPct val="110000"/>
              </a:lnSpc>
              <a:spcBef>
                <a:spcPts val="440"/>
              </a:spcBef>
              <a:spcAft>
                <a:spcPts val="0"/>
              </a:spcAft>
              <a:buSzPts val="2080"/>
              <a:buNone/>
            </a:pPr>
            <a:r>
              <a:rPr lang="en-US">
                <a:latin typeface="Courier New"/>
                <a:ea typeface="Courier New"/>
                <a:cs typeface="Courier New"/>
                <a:sym typeface="Courier New"/>
              </a:rPr>
              <a:t>	</a:t>
            </a:r>
            <a:r>
              <a:rPr lang="en-US" b="1">
                <a:latin typeface="Courier New"/>
                <a:ea typeface="Courier New"/>
                <a:cs typeface="Courier New"/>
                <a:sym typeface="Courier New"/>
              </a:rPr>
              <a:t>out(t) = Xor(out(t-1), in(t-1))</a:t>
            </a:r>
            <a:endParaRPr b="1"/>
          </a:p>
          <a:p>
            <a:pPr marL="347472" lvl="0" indent="-215392" algn="l" rtl="0">
              <a:lnSpc>
                <a:spcPct val="110000"/>
              </a:lnSpc>
              <a:spcBef>
                <a:spcPts val="440"/>
              </a:spcBef>
              <a:spcAft>
                <a:spcPts val="0"/>
              </a:spcAft>
              <a:buSzPts val="2080"/>
              <a:buFont typeface="Noto Sans Symbols"/>
              <a:buNone/>
            </a:pPr>
            <a:endParaRPr/>
          </a:p>
          <a:p>
            <a:pPr marL="347472" lvl="0" indent="-347472" algn="l" rtl="0">
              <a:lnSpc>
                <a:spcPct val="110000"/>
              </a:lnSpc>
              <a:spcBef>
                <a:spcPts val="440"/>
              </a:spcBef>
              <a:spcAft>
                <a:spcPts val="0"/>
              </a:spcAft>
              <a:buSzPts val="2080"/>
              <a:buFont typeface="Noto Sans Symbols"/>
              <a:buChar char="❖"/>
            </a:pPr>
            <a:r>
              <a:rPr lang="en-US"/>
              <a:t>Exercise: Write out the HDL Implementation</a:t>
            </a:r>
            <a:endParaRPr/>
          </a:p>
          <a:p>
            <a:pPr marL="347472" lvl="0" indent="-215392" algn="l" rtl="0">
              <a:lnSpc>
                <a:spcPct val="110000"/>
              </a:lnSpc>
              <a:spcBef>
                <a:spcPts val="440"/>
              </a:spcBef>
              <a:spcAft>
                <a:spcPts val="0"/>
              </a:spcAft>
              <a:buSzPts val="2080"/>
              <a:buFont typeface="Noto Sans Symbols"/>
              <a:buNone/>
            </a:pPr>
            <a:endParaRPr/>
          </a:p>
        </p:txBody>
      </p:sp>
      <p:sp>
        <p:nvSpPr>
          <p:cNvPr id="673" name="Google Shape;673;g10ec729b0c0_0_8"/>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2: HDL Implementation</a:t>
            </a:r>
            <a:endParaRPr/>
          </a:p>
        </p:txBody>
      </p:sp>
      <p:sp>
        <p:nvSpPr>
          <p:cNvPr id="674" name="Google Shape;674;g10ec729b0c0_0_8"/>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46</a:t>
            </a:fld>
            <a:endParaRPr/>
          </a:p>
        </p:txBody>
      </p:sp>
      <p:sp>
        <p:nvSpPr>
          <p:cNvPr id="675" name="Google Shape;675;g10ec729b0c0_0_8"/>
          <p:cNvSpPr txBox="1"/>
          <p:nvPr/>
        </p:nvSpPr>
        <p:spPr>
          <a:xfrm>
            <a:off x="738000" y="3906396"/>
            <a:ext cx="8406000" cy="3415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2600"/>
              <a:buFont typeface="Arial"/>
              <a:buNone/>
            </a:pPr>
            <a:r>
              <a:rPr lang="en-US" sz="2200" b="1" i="0" u="none" strike="noStrike" cap="none">
                <a:solidFill>
                  <a:srgbClr val="000000"/>
                </a:solidFill>
                <a:latin typeface="Courier New"/>
                <a:ea typeface="Courier New"/>
                <a:cs typeface="Courier New"/>
                <a:sym typeface="Courier New"/>
              </a:rPr>
              <a:t>CHIP</a:t>
            </a:r>
            <a:r>
              <a:rPr lang="en-US" sz="2200" b="0" i="0" u="none" strike="noStrike" cap="none">
                <a:solidFill>
                  <a:srgbClr val="000000"/>
                </a:solidFill>
                <a:latin typeface="Courier New"/>
                <a:ea typeface="Courier New"/>
                <a:cs typeface="Courier New"/>
                <a:sym typeface="Courier New"/>
              </a:rPr>
              <a:t> Example2 {</a:t>
            </a:r>
            <a:endParaRPr sz="22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200" b="0" i="0" u="none" strike="noStrike" cap="none">
                <a:solidFill>
                  <a:srgbClr val="000000"/>
                </a:solidFill>
                <a:latin typeface="Courier New"/>
                <a:ea typeface="Courier New"/>
                <a:cs typeface="Courier New"/>
                <a:sym typeface="Courier New"/>
              </a:rPr>
              <a:t>    </a:t>
            </a:r>
            <a:r>
              <a:rPr lang="en-US" sz="2200" b="1" i="0" u="none" strike="noStrike" cap="none">
                <a:solidFill>
                  <a:srgbClr val="000000"/>
                </a:solidFill>
                <a:latin typeface="Courier New"/>
                <a:ea typeface="Courier New"/>
                <a:cs typeface="Courier New"/>
                <a:sym typeface="Courier New"/>
              </a:rPr>
              <a:t>IN</a:t>
            </a:r>
            <a:r>
              <a:rPr lang="en-US" sz="2200" b="0" i="0" u="none" strike="noStrike" cap="none">
                <a:solidFill>
                  <a:srgbClr val="000000"/>
                </a:solidFill>
                <a:latin typeface="Courier New"/>
                <a:ea typeface="Courier New"/>
                <a:cs typeface="Courier New"/>
                <a:sym typeface="Courier New"/>
              </a:rPr>
              <a:t> in;</a:t>
            </a:r>
            <a:endParaRPr sz="22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200" b="0" i="0" u="none" strike="noStrike" cap="none">
                <a:solidFill>
                  <a:srgbClr val="000000"/>
                </a:solidFill>
                <a:latin typeface="Courier New"/>
                <a:ea typeface="Courier New"/>
                <a:cs typeface="Courier New"/>
                <a:sym typeface="Courier New"/>
              </a:rPr>
              <a:t>    </a:t>
            </a:r>
            <a:r>
              <a:rPr lang="en-US" sz="2200" b="1" i="0" u="none" strike="noStrike" cap="none">
                <a:solidFill>
                  <a:srgbClr val="000000"/>
                </a:solidFill>
                <a:latin typeface="Courier New"/>
                <a:ea typeface="Courier New"/>
                <a:cs typeface="Courier New"/>
                <a:sym typeface="Courier New"/>
              </a:rPr>
              <a:t>OUT</a:t>
            </a:r>
            <a:r>
              <a:rPr lang="en-US" sz="2200" b="0" i="0" u="none" strike="noStrike" cap="none">
                <a:solidFill>
                  <a:srgbClr val="000000"/>
                </a:solidFill>
                <a:latin typeface="Courier New"/>
                <a:ea typeface="Courier New"/>
                <a:cs typeface="Courier New"/>
                <a:sym typeface="Courier New"/>
              </a:rPr>
              <a:t> out;</a:t>
            </a:r>
            <a:endParaRPr sz="22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endParaRPr sz="22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200" b="0" i="0" u="none" strike="noStrike" cap="none">
                <a:solidFill>
                  <a:srgbClr val="000000"/>
                </a:solidFill>
                <a:latin typeface="Courier New"/>
                <a:ea typeface="Courier New"/>
                <a:cs typeface="Courier New"/>
                <a:sym typeface="Courier New"/>
              </a:rPr>
              <a:t>    </a:t>
            </a:r>
            <a:r>
              <a:rPr lang="en-US" sz="2200" b="1" i="0" u="none" strike="noStrike" cap="none">
                <a:solidFill>
                  <a:srgbClr val="000000"/>
                </a:solidFill>
                <a:latin typeface="Courier New"/>
                <a:ea typeface="Courier New"/>
                <a:cs typeface="Courier New"/>
                <a:sym typeface="Courier New"/>
              </a:rPr>
              <a:t>PARTS:</a:t>
            </a:r>
            <a:endParaRPr sz="22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200" b="0" i="0" u="none" strike="noStrike" cap="none">
                <a:solidFill>
                  <a:srgbClr val="000000"/>
                </a:solidFill>
                <a:latin typeface="Courier New"/>
                <a:ea typeface="Courier New"/>
                <a:cs typeface="Courier New"/>
                <a:sym typeface="Courier New"/>
              </a:rPr>
              <a:t>    Xor(a=in, b=prevout, out=xorout);</a:t>
            </a:r>
            <a:endParaRPr sz="22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200" b="0" i="0" u="none" strike="noStrike" cap="none">
                <a:solidFill>
                  <a:srgbClr val="000000"/>
                </a:solidFill>
                <a:latin typeface="Courier New"/>
                <a:ea typeface="Courier New"/>
                <a:cs typeface="Courier New"/>
                <a:sym typeface="Courier New"/>
              </a:rPr>
              <a:t>    DFF(in=</a:t>
            </a:r>
            <a:r>
              <a:rPr lang="en-US" sz="2200" b="0" i="0" u="none" strike="noStrike" cap="none">
                <a:solidFill>
                  <a:schemeClr val="dk1"/>
                </a:solidFill>
                <a:latin typeface="Courier New"/>
                <a:ea typeface="Courier New"/>
                <a:cs typeface="Courier New"/>
                <a:sym typeface="Courier New"/>
              </a:rPr>
              <a:t>xorout</a:t>
            </a:r>
            <a:r>
              <a:rPr lang="en-US" sz="2200" b="0" i="0" u="none" strike="noStrike" cap="none">
                <a:solidFill>
                  <a:srgbClr val="000000"/>
                </a:solidFill>
                <a:latin typeface="Courier New"/>
                <a:ea typeface="Courier New"/>
                <a:cs typeface="Courier New"/>
                <a:sym typeface="Courier New"/>
              </a:rPr>
              <a:t>, out=prevout, out=out);</a:t>
            </a:r>
            <a:endParaRPr sz="22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200" b="0" i="0" u="none" strike="noStrike" cap="none">
                <a:solidFill>
                  <a:srgbClr val="000000"/>
                </a:solidFill>
                <a:latin typeface="Courier New"/>
                <a:ea typeface="Courier New"/>
                <a:cs typeface="Courier New"/>
                <a:sym typeface="Courier New"/>
              </a:rPr>
              <a:t>}</a:t>
            </a:r>
            <a:endParaRPr sz="2200" b="0" i="0" u="none" strike="noStrike" cap="none">
              <a:solidFill>
                <a:srgbClr val="000000"/>
              </a:solidFill>
              <a:latin typeface="Courier New"/>
              <a:ea typeface="Courier New"/>
              <a:cs typeface="Courier New"/>
              <a:sym typeface="Courier New"/>
            </a:endParaRPr>
          </a:p>
        </p:txBody>
      </p:sp>
      <p:pic>
        <p:nvPicPr>
          <p:cNvPr id="676" name="Google Shape;676;g10ec729b0c0_0_8" descr="Circuit diagram representing the specification out(t) = Xor(out(t-1), in(t-1)). There is one input in and one output out. There is a DFF which is connected to out. The input to this DFF is an Xor gate's output, and the inputs to the Xor gate are in and  the out from the previous time cycle. &#10;" title="Circuit Diagram of Xor DFF Example"/>
          <p:cNvPicPr preferRelativeResize="0"/>
          <p:nvPr/>
        </p:nvPicPr>
        <p:blipFill rotWithShape="1">
          <a:blip r:embed="rId3">
            <a:alphaModFix/>
          </a:blip>
          <a:srcRect/>
          <a:stretch/>
        </p:blipFill>
        <p:spPr>
          <a:xfrm>
            <a:off x="4043500" y="1110824"/>
            <a:ext cx="4490899" cy="12013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75"/>
          <p:cNvSpPr txBox="1">
            <a:spLocks noGrp="1"/>
          </p:cNvSpPr>
          <p:nvPr>
            <p:ph type="body" idx="1"/>
          </p:nvPr>
        </p:nvSpPr>
        <p:spPr>
          <a:xfrm>
            <a:off x="396875" y="1362075"/>
            <a:ext cx="8679163"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Clr>
                <a:schemeClr val="hlink"/>
              </a:buClr>
              <a:buSzPts val="2080"/>
              <a:buChar char="❖"/>
            </a:pPr>
            <a:r>
              <a:rPr lang="en-US"/>
              <a:t>Example specification:</a:t>
            </a:r>
            <a:endParaRPr/>
          </a:p>
          <a:p>
            <a:pPr marL="347472" lvl="0" indent="-215392" algn="l" rtl="0">
              <a:lnSpc>
                <a:spcPct val="110000"/>
              </a:lnSpc>
              <a:spcBef>
                <a:spcPts val="440"/>
              </a:spcBef>
              <a:spcAft>
                <a:spcPts val="0"/>
              </a:spcAft>
              <a:buClr>
                <a:schemeClr val="dk1"/>
              </a:buClr>
              <a:buSzPts val="2080"/>
              <a:buFont typeface="Noto Sans Symbols"/>
              <a:buNone/>
            </a:pPr>
            <a:endParaRPr/>
          </a:p>
          <a:p>
            <a:pPr marL="0" lvl="0" indent="0" algn="l" rtl="0">
              <a:lnSpc>
                <a:spcPct val="110000"/>
              </a:lnSpc>
              <a:spcBef>
                <a:spcPts val="440"/>
              </a:spcBef>
              <a:spcAft>
                <a:spcPts val="0"/>
              </a:spcAft>
              <a:buClr>
                <a:schemeClr val="dk1"/>
              </a:buClr>
              <a:buSzPts val="2080"/>
              <a:buFont typeface="Arial"/>
              <a:buNone/>
            </a:pPr>
            <a:r>
              <a:rPr lang="en-US">
                <a:latin typeface="Courier New"/>
                <a:ea typeface="Courier New"/>
                <a:cs typeface="Courier New"/>
                <a:sym typeface="Courier New"/>
              </a:rPr>
              <a:t>	</a:t>
            </a:r>
            <a:r>
              <a:rPr lang="en-US" b="1">
                <a:latin typeface="Courier New"/>
                <a:ea typeface="Courier New"/>
                <a:cs typeface="Courier New"/>
                <a:sym typeface="Courier New"/>
              </a:rPr>
              <a:t>out(t) = Xor(out(t-1), in(t-1))</a:t>
            </a:r>
            <a:endParaRPr/>
          </a:p>
        </p:txBody>
      </p:sp>
      <p:sp>
        <p:nvSpPr>
          <p:cNvPr id="682" name="Google Shape;682;p7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2: Time Series</a:t>
            </a:r>
            <a:endParaRPr/>
          </a:p>
        </p:txBody>
      </p:sp>
      <p:sp>
        <p:nvSpPr>
          <p:cNvPr id="683" name="Google Shape;683;p7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47</a:t>
            </a:fld>
            <a:endParaRPr/>
          </a:p>
        </p:txBody>
      </p:sp>
      <p:pic>
        <p:nvPicPr>
          <p:cNvPr id="684" name="Google Shape;684;p75" descr="Circuit diagram representing the specification out(t) = Xor(out(t-1), in(t-1)). There is one input in and one output out. There is a DFF which is connected to out. The input to this DFF is an Xor gate's output, and the inputs to the Xor gate are in and  the out from the previous time cycle. &#10;" title="Circuit Diagram of Xor DFF Example"/>
          <p:cNvPicPr preferRelativeResize="0"/>
          <p:nvPr/>
        </p:nvPicPr>
        <p:blipFill rotWithShape="1">
          <a:blip r:embed="rId3">
            <a:alphaModFix/>
          </a:blip>
          <a:srcRect/>
          <a:stretch/>
        </p:blipFill>
        <p:spPr>
          <a:xfrm>
            <a:off x="4043500" y="1110824"/>
            <a:ext cx="4490899" cy="1201350"/>
          </a:xfrm>
          <a:prstGeom prst="rect">
            <a:avLst/>
          </a:prstGeom>
          <a:noFill/>
          <a:ln>
            <a:noFill/>
          </a:ln>
        </p:spPr>
      </p:pic>
      <p:graphicFrame>
        <p:nvGraphicFramePr>
          <p:cNvPr id="685" name="Google Shape;685;p75" descr="Time series table showing the values of in and out for the specification out(t) = Xor(out(t-1), in(t-1)). There are 9 columns, which from left to right are: &quot;pin&quot; which denotes which pin we are referring to, then 7 columns for t=0 through t=6, increasing by 1 from left to right, then a last column with ellipses denoting that the time series continues on. There are three rows, which from top to bottom are: a header row, a row for the in pin, and a row for the out pin.&#10;&#10;The key takeaway from the time series is that the values of in and out from the previous time section are what affect the out for any given time section. The example given is out when t=1. In order to determine its value, you have to look at in and out when t=0. When t=0, in is 0 and out is 0, so out when t=1 will be Xor(0, 0) which results in a 0." title="Time Series Table of Xor DFF Example 2"/>
          <p:cNvGraphicFramePr/>
          <p:nvPr/>
        </p:nvGraphicFramePr>
        <p:xfrm>
          <a:off x="785874" y="3425988"/>
          <a:ext cx="7362500" cy="1983600"/>
        </p:xfrm>
        <a:graphic>
          <a:graphicData uri="http://schemas.openxmlformats.org/drawingml/2006/table">
            <a:tbl>
              <a:tblPr>
                <a:noFill/>
                <a:tableStyleId>{5F33DDE9-AC2A-48E9-A6BD-EA3658451550}</a:tableStyleId>
              </a:tblPr>
              <a:tblGrid>
                <a:gridCol w="927900">
                  <a:extLst>
                    <a:ext uri="{9D8B030D-6E8A-4147-A177-3AD203B41FA5}">
                      <a16:colId xmlns:a16="http://schemas.microsoft.com/office/drawing/2014/main" val="20000"/>
                    </a:ext>
                  </a:extLst>
                </a:gridCol>
                <a:gridCol w="804325">
                  <a:extLst>
                    <a:ext uri="{9D8B030D-6E8A-4147-A177-3AD203B41FA5}">
                      <a16:colId xmlns:a16="http://schemas.microsoft.com/office/drawing/2014/main" val="20001"/>
                    </a:ext>
                  </a:extLst>
                </a:gridCol>
                <a:gridCol w="804325">
                  <a:extLst>
                    <a:ext uri="{9D8B030D-6E8A-4147-A177-3AD203B41FA5}">
                      <a16:colId xmlns:a16="http://schemas.microsoft.com/office/drawing/2014/main" val="20002"/>
                    </a:ext>
                  </a:extLst>
                </a:gridCol>
                <a:gridCol w="804325">
                  <a:extLst>
                    <a:ext uri="{9D8B030D-6E8A-4147-A177-3AD203B41FA5}">
                      <a16:colId xmlns:a16="http://schemas.microsoft.com/office/drawing/2014/main" val="20003"/>
                    </a:ext>
                  </a:extLst>
                </a:gridCol>
                <a:gridCol w="804325">
                  <a:extLst>
                    <a:ext uri="{9D8B030D-6E8A-4147-A177-3AD203B41FA5}">
                      <a16:colId xmlns:a16="http://schemas.microsoft.com/office/drawing/2014/main" val="20004"/>
                    </a:ext>
                  </a:extLst>
                </a:gridCol>
                <a:gridCol w="804325">
                  <a:extLst>
                    <a:ext uri="{9D8B030D-6E8A-4147-A177-3AD203B41FA5}">
                      <a16:colId xmlns:a16="http://schemas.microsoft.com/office/drawing/2014/main" val="20005"/>
                    </a:ext>
                  </a:extLst>
                </a:gridCol>
                <a:gridCol w="804325">
                  <a:extLst>
                    <a:ext uri="{9D8B030D-6E8A-4147-A177-3AD203B41FA5}">
                      <a16:colId xmlns:a16="http://schemas.microsoft.com/office/drawing/2014/main" val="20006"/>
                    </a:ext>
                  </a:extLst>
                </a:gridCol>
                <a:gridCol w="804325">
                  <a:extLst>
                    <a:ext uri="{9D8B030D-6E8A-4147-A177-3AD203B41FA5}">
                      <a16:colId xmlns:a16="http://schemas.microsoft.com/office/drawing/2014/main" val="20007"/>
                    </a:ext>
                  </a:extLst>
                </a:gridCol>
                <a:gridCol w="804325">
                  <a:extLst>
                    <a:ext uri="{9D8B030D-6E8A-4147-A177-3AD203B41FA5}">
                      <a16:colId xmlns:a16="http://schemas.microsoft.com/office/drawing/2014/main" val="20008"/>
                    </a:ext>
                  </a:extLst>
                </a:gridCol>
              </a:tblGrid>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in</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out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time</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t=0</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t=1</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t=2</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t=3</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t=4</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t=5</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t=6</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86" name="Google Shape;686;p75"/>
          <p:cNvSpPr txBox="1"/>
          <p:nvPr/>
        </p:nvSpPr>
        <p:spPr>
          <a:xfrm>
            <a:off x="0" y="5946875"/>
            <a:ext cx="9144000" cy="910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600" b="0" i="0" u="none" strike="noStrike" cap="none">
                <a:solidFill>
                  <a:srgbClr val="000000"/>
                </a:solidFill>
                <a:latin typeface="Calibri"/>
                <a:ea typeface="Calibri"/>
                <a:cs typeface="Calibri"/>
                <a:sym typeface="Calibri"/>
              </a:rPr>
              <a:t>Example: </a:t>
            </a:r>
            <a:r>
              <a:rPr lang="en-US" sz="2600" b="1" i="0" u="none" strike="noStrike" cap="none">
                <a:solidFill>
                  <a:schemeClr val="dk1"/>
                </a:solidFill>
                <a:highlight>
                  <a:srgbClr val="E6B8AF"/>
                </a:highlight>
                <a:latin typeface="Courier New"/>
                <a:ea typeface="Courier New"/>
                <a:cs typeface="Courier New"/>
                <a:sym typeface="Courier New"/>
              </a:rPr>
              <a:t>out(t=1)</a:t>
            </a:r>
            <a:r>
              <a:rPr lang="en-US" sz="2600" b="1" i="0" u="none" strike="noStrike" cap="none">
                <a:solidFill>
                  <a:schemeClr val="dk1"/>
                </a:solidFill>
                <a:latin typeface="Courier New"/>
                <a:ea typeface="Courier New"/>
                <a:cs typeface="Courier New"/>
                <a:sym typeface="Courier New"/>
              </a:rPr>
              <a:t> = Xor(</a:t>
            </a:r>
            <a:r>
              <a:rPr lang="en-US" sz="2600" b="1" i="0" u="none" strike="noStrike" cap="none">
                <a:solidFill>
                  <a:schemeClr val="dk1"/>
                </a:solidFill>
                <a:highlight>
                  <a:srgbClr val="FFF2CC"/>
                </a:highlight>
                <a:latin typeface="Courier New"/>
                <a:ea typeface="Courier New"/>
                <a:cs typeface="Courier New"/>
                <a:sym typeface="Courier New"/>
              </a:rPr>
              <a:t>in(t=0)</a:t>
            </a:r>
            <a:r>
              <a:rPr lang="en-US" sz="2600" b="1" i="0" u="none" strike="noStrike" cap="none">
                <a:solidFill>
                  <a:schemeClr val="dk1"/>
                </a:solidFill>
                <a:latin typeface="Courier New"/>
                <a:ea typeface="Courier New"/>
                <a:cs typeface="Courier New"/>
                <a:sym typeface="Courier New"/>
              </a:rPr>
              <a:t>, </a:t>
            </a:r>
            <a:r>
              <a:rPr lang="en-US" sz="2600" b="1" i="0" u="none" strike="noStrike" cap="none">
                <a:solidFill>
                  <a:schemeClr val="dk1"/>
                </a:solidFill>
                <a:highlight>
                  <a:srgbClr val="C9DAF8"/>
                </a:highlight>
                <a:latin typeface="Courier New"/>
                <a:ea typeface="Courier New"/>
                <a:cs typeface="Courier New"/>
                <a:sym typeface="Courier New"/>
              </a:rPr>
              <a:t>out(t=0)</a:t>
            </a:r>
            <a:r>
              <a:rPr lang="en-US" sz="2600" b="1" i="0" u="none" strike="noStrike" cap="none">
                <a:solidFill>
                  <a:schemeClr val="dk1"/>
                </a:solidFill>
                <a:latin typeface="Courier New"/>
                <a:ea typeface="Courier New"/>
                <a:cs typeface="Courier New"/>
                <a:sym typeface="Courier New"/>
              </a:rPr>
              <a:t>)</a:t>
            </a:r>
            <a:endParaRPr sz="2600" b="0"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g10ec729b0c0_0_16"/>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3: Specification</a:t>
            </a:r>
            <a:endParaRPr/>
          </a:p>
        </p:txBody>
      </p:sp>
      <p:sp>
        <p:nvSpPr>
          <p:cNvPr id="692" name="Google Shape;692;g10ec729b0c0_0_16"/>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Example specification:</a:t>
            </a:r>
            <a:endParaRPr/>
          </a:p>
          <a:p>
            <a:pPr marL="347472" lvl="0" indent="-215392" algn="l" rtl="0">
              <a:lnSpc>
                <a:spcPct val="110000"/>
              </a:lnSpc>
              <a:spcBef>
                <a:spcPts val="440"/>
              </a:spcBef>
              <a:spcAft>
                <a:spcPts val="0"/>
              </a:spcAft>
              <a:buSzPts val="2080"/>
              <a:buFont typeface="Noto Sans Symbols"/>
              <a:buNone/>
            </a:pPr>
            <a:endParaRPr/>
          </a:p>
          <a:p>
            <a:pPr marL="0" lvl="0" indent="0" algn="l" rtl="0">
              <a:lnSpc>
                <a:spcPct val="110000"/>
              </a:lnSpc>
              <a:spcBef>
                <a:spcPts val="440"/>
              </a:spcBef>
              <a:spcAft>
                <a:spcPts val="0"/>
              </a:spcAft>
              <a:buSzPts val="2080"/>
              <a:buNone/>
            </a:pPr>
            <a:r>
              <a:rPr lang="en-US" b="1">
                <a:latin typeface="Courier New"/>
                <a:ea typeface="Courier New"/>
                <a:cs typeface="Courier New"/>
                <a:sym typeface="Courier New"/>
              </a:rPr>
              <a:t>	out(t) = And(Not(out(t-1)), in(t-1))</a:t>
            </a:r>
            <a:endParaRPr b="1"/>
          </a:p>
          <a:p>
            <a:pPr marL="347472" lvl="0" indent="-215392" algn="l" rtl="0">
              <a:lnSpc>
                <a:spcPct val="110000"/>
              </a:lnSpc>
              <a:spcBef>
                <a:spcPts val="440"/>
              </a:spcBef>
              <a:spcAft>
                <a:spcPts val="0"/>
              </a:spcAft>
              <a:buSzPts val="2080"/>
              <a:buFont typeface="Noto Sans Symbols"/>
              <a:buNone/>
            </a:pPr>
            <a:endParaRPr/>
          </a:p>
          <a:p>
            <a:pPr marL="347472" lvl="0" indent="-347472" algn="l" rtl="0">
              <a:lnSpc>
                <a:spcPct val="110000"/>
              </a:lnSpc>
              <a:spcBef>
                <a:spcPts val="440"/>
              </a:spcBef>
              <a:spcAft>
                <a:spcPts val="0"/>
              </a:spcAft>
              <a:buSzPts val="2080"/>
              <a:buFont typeface="Noto Sans Symbols"/>
              <a:buChar char="❖"/>
            </a:pPr>
            <a:r>
              <a:rPr lang="en-US"/>
              <a:t>Exercise: Draw out the corresponding circuit diagram</a:t>
            </a:r>
            <a:endParaRPr/>
          </a:p>
          <a:p>
            <a:pPr marL="347472" lvl="0" indent="-215392" algn="l" rtl="0">
              <a:lnSpc>
                <a:spcPct val="110000"/>
              </a:lnSpc>
              <a:spcBef>
                <a:spcPts val="440"/>
              </a:spcBef>
              <a:spcAft>
                <a:spcPts val="0"/>
              </a:spcAft>
              <a:buSzPts val="2080"/>
              <a:buFont typeface="Noto Sans Symbols"/>
              <a:buNone/>
            </a:pPr>
            <a:endParaRPr/>
          </a:p>
        </p:txBody>
      </p:sp>
      <p:sp>
        <p:nvSpPr>
          <p:cNvPr id="693" name="Google Shape;693;g10ec729b0c0_0_16"/>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g10ec729b0c0_0_2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3: Circuit Diagram</a:t>
            </a:r>
            <a:endParaRPr/>
          </a:p>
        </p:txBody>
      </p:sp>
      <p:sp>
        <p:nvSpPr>
          <p:cNvPr id="699" name="Google Shape;699;g10ec729b0c0_0_23"/>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Example specification:</a:t>
            </a:r>
            <a:endParaRPr/>
          </a:p>
          <a:p>
            <a:pPr marL="347472" lvl="0" indent="-215392" algn="l" rtl="0">
              <a:lnSpc>
                <a:spcPct val="110000"/>
              </a:lnSpc>
              <a:spcBef>
                <a:spcPts val="440"/>
              </a:spcBef>
              <a:spcAft>
                <a:spcPts val="0"/>
              </a:spcAft>
              <a:buSzPts val="2080"/>
              <a:buFont typeface="Noto Sans Symbols"/>
              <a:buNone/>
            </a:pPr>
            <a:endParaRPr/>
          </a:p>
          <a:p>
            <a:pPr marL="0" lvl="0" indent="0" algn="l" rtl="0">
              <a:lnSpc>
                <a:spcPct val="110000"/>
              </a:lnSpc>
              <a:spcBef>
                <a:spcPts val="440"/>
              </a:spcBef>
              <a:spcAft>
                <a:spcPts val="0"/>
              </a:spcAft>
              <a:buSzPts val="2080"/>
              <a:buNone/>
            </a:pPr>
            <a:r>
              <a:rPr lang="en-US" b="1">
                <a:latin typeface="Courier New"/>
                <a:ea typeface="Courier New"/>
                <a:cs typeface="Courier New"/>
                <a:sym typeface="Courier New"/>
              </a:rPr>
              <a:t>	out(t) = And(Not(out(t-1)), in(t-1))</a:t>
            </a:r>
            <a:endParaRPr b="1"/>
          </a:p>
          <a:p>
            <a:pPr marL="347472" lvl="0" indent="-215392" algn="l" rtl="0">
              <a:lnSpc>
                <a:spcPct val="110000"/>
              </a:lnSpc>
              <a:spcBef>
                <a:spcPts val="440"/>
              </a:spcBef>
              <a:spcAft>
                <a:spcPts val="0"/>
              </a:spcAft>
              <a:buSzPts val="2080"/>
              <a:buFont typeface="Noto Sans Symbols"/>
              <a:buNone/>
            </a:pPr>
            <a:endParaRPr/>
          </a:p>
          <a:p>
            <a:pPr marL="347472" lvl="0" indent="-347472" algn="l" rtl="0">
              <a:lnSpc>
                <a:spcPct val="110000"/>
              </a:lnSpc>
              <a:spcBef>
                <a:spcPts val="440"/>
              </a:spcBef>
              <a:spcAft>
                <a:spcPts val="0"/>
              </a:spcAft>
              <a:buSzPts val="2080"/>
              <a:buFont typeface="Noto Sans Symbols"/>
              <a:buChar char="❖"/>
            </a:pPr>
            <a:r>
              <a:rPr lang="en-US"/>
              <a:t>Exercise: Draw out the corresponding circuit diagram</a:t>
            </a:r>
            <a:endParaRPr/>
          </a:p>
          <a:p>
            <a:pPr marL="347472" lvl="0" indent="-215392" algn="l" rtl="0">
              <a:lnSpc>
                <a:spcPct val="110000"/>
              </a:lnSpc>
              <a:spcBef>
                <a:spcPts val="440"/>
              </a:spcBef>
              <a:spcAft>
                <a:spcPts val="0"/>
              </a:spcAft>
              <a:buSzPts val="2080"/>
              <a:buFont typeface="Noto Sans Symbols"/>
              <a:buNone/>
            </a:pPr>
            <a:endParaRPr/>
          </a:p>
        </p:txBody>
      </p:sp>
      <p:sp>
        <p:nvSpPr>
          <p:cNvPr id="700" name="Google Shape;700;g10ec729b0c0_0_2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49</a:t>
            </a:fld>
            <a:endParaRPr/>
          </a:p>
        </p:txBody>
      </p:sp>
      <p:pic>
        <p:nvPicPr>
          <p:cNvPr id="701" name="Google Shape;701;g10ec729b0c0_0_23" descr="Circuit diagram representing the specification out(t) = And(Not(out(t-1)), in(t-1)). There is one input in and one output out. There is a DFF which is connected to out. The input to this DFF is an And gate's output, and the inputs to the And gate are in and a Not gate whose input is the out from the previous time cycle. &#10;" title="Circuit Diagram of DFF Example 3"/>
          <p:cNvPicPr preferRelativeResize="0"/>
          <p:nvPr/>
        </p:nvPicPr>
        <p:blipFill rotWithShape="1">
          <a:blip r:embed="rId3">
            <a:alphaModFix/>
          </a:blip>
          <a:srcRect/>
          <a:stretch/>
        </p:blipFill>
        <p:spPr>
          <a:xfrm>
            <a:off x="827075" y="4045325"/>
            <a:ext cx="7505700" cy="1943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9" name="Google Shape;49;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Bloom’s Taxonomy</a:t>
            </a:r>
            <a:endParaRPr dirty="0">
              <a:solidFill>
                <a:schemeClr val="tx1"/>
              </a:solidFill>
            </a:endParaRPr>
          </a:p>
          <a:p>
            <a:pPr marL="640080" lvl="1" indent="-283464" algn="l" rtl="0">
              <a:lnSpc>
                <a:spcPct val="110000"/>
              </a:lnSpc>
              <a:spcBef>
                <a:spcPts val="24"/>
              </a:spcBef>
              <a:spcAft>
                <a:spcPts val="0"/>
              </a:spcAft>
              <a:buSzPts val="2420"/>
              <a:buChar char="▪"/>
            </a:pPr>
            <a:r>
              <a:rPr lang="en-US" dirty="0"/>
              <a:t>Applying Higher Levels of Cognition to Learning</a:t>
            </a:r>
            <a:endParaRPr dirty="0"/>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Cornell Note Taking Method</a:t>
            </a:r>
            <a:endParaRPr b="1" dirty="0">
              <a:solidFill>
                <a:srgbClr val="4B2A85"/>
              </a:solidFill>
            </a:endParaRPr>
          </a:p>
          <a:p>
            <a:pPr marL="640080" lvl="1" indent="-283464" algn="l" rtl="0">
              <a:lnSpc>
                <a:spcPct val="110000"/>
              </a:lnSpc>
              <a:spcBef>
                <a:spcPts val="24"/>
              </a:spcBef>
              <a:spcAft>
                <a:spcPts val="0"/>
              </a:spcAft>
              <a:buSzPts val="2420"/>
              <a:buChar char="▪"/>
            </a:pPr>
            <a:r>
              <a:rPr lang="en-US" b="1" dirty="0">
                <a:solidFill>
                  <a:srgbClr val="4B2A85"/>
                </a:solidFill>
              </a:rPr>
              <a:t>System for Taking, Organizing, and Reviewing Notes</a:t>
            </a:r>
            <a:endParaRPr b="1" dirty="0">
              <a:solidFill>
                <a:srgbClr val="4B2A85"/>
              </a:solidFill>
            </a:endParaRPr>
          </a:p>
          <a:p>
            <a:pPr marL="356616" lvl="1" indent="0"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Representing Time in Hardware</a:t>
            </a:r>
            <a:endParaRPr dirty="0"/>
          </a:p>
          <a:p>
            <a:pPr marL="640080" lvl="1" indent="-283464" algn="l" rtl="0">
              <a:lnSpc>
                <a:spcPct val="110000"/>
              </a:lnSpc>
              <a:spcBef>
                <a:spcPts val="24"/>
              </a:spcBef>
              <a:spcAft>
                <a:spcPts val="0"/>
              </a:spcAft>
              <a:buSzPts val="2420"/>
              <a:buChar char="▪"/>
            </a:pPr>
            <a:r>
              <a:rPr lang="en-US" dirty="0"/>
              <a:t>Sequential Logic vs. Combinational Logic</a:t>
            </a:r>
            <a:endParaRPr dirty="0"/>
          </a:p>
          <a:p>
            <a:pPr marL="640080" lvl="1" indent="-283464" algn="l" rtl="0">
              <a:lnSpc>
                <a:spcPct val="110000"/>
              </a:lnSpc>
              <a:spcBef>
                <a:spcPts val="24"/>
              </a:spcBef>
              <a:spcAft>
                <a:spcPts val="0"/>
              </a:spcAft>
              <a:buSzPts val="2420"/>
              <a:buChar char="▪"/>
            </a:pPr>
            <a:r>
              <a:rPr lang="en-US" dirty="0"/>
              <a:t>Adding a Clock</a:t>
            </a:r>
            <a:endParaRPr dirty="0"/>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Sequential Logic</a:t>
            </a:r>
            <a:endParaRPr dirty="0"/>
          </a:p>
          <a:p>
            <a:pPr marL="640080" lvl="1" indent="-283464" algn="l" rtl="0">
              <a:lnSpc>
                <a:spcPct val="110000"/>
              </a:lnSpc>
              <a:spcBef>
                <a:spcPts val="24"/>
              </a:spcBef>
              <a:spcAft>
                <a:spcPts val="0"/>
              </a:spcAft>
              <a:buSzPts val="2420"/>
              <a:buChar char="▪"/>
            </a:pPr>
            <a:r>
              <a:rPr lang="en-US" dirty="0"/>
              <a:t>Data Flip-Flop (DFF) Implementation and Examples</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0" name="Google Shape;50;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5</a:t>
            </a:fld>
            <a:endParaRPr/>
          </a:p>
        </p:txBody>
      </p:sp>
    </p:spTree>
    <p:extLst>
      <p:ext uri="{BB962C8B-B14F-4D97-AF65-F5344CB8AC3E}">
        <p14:creationId xmlns:p14="http://schemas.microsoft.com/office/powerpoint/2010/main" val="42050828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8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3: HDL Implementation</a:t>
            </a:r>
            <a:endParaRPr/>
          </a:p>
        </p:txBody>
      </p:sp>
      <p:sp>
        <p:nvSpPr>
          <p:cNvPr id="707" name="Google Shape;707;p8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50</a:t>
            </a:fld>
            <a:endParaRPr/>
          </a:p>
        </p:txBody>
      </p:sp>
      <p:sp>
        <p:nvSpPr>
          <p:cNvPr id="708" name="Google Shape;708;p80"/>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Example specification:</a:t>
            </a:r>
            <a:endParaRPr/>
          </a:p>
          <a:p>
            <a:pPr marL="347472" lvl="0" indent="-215392" algn="l" rtl="0">
              <a:lnSpc>
                <a:spcPct val="110000"/>
              </a:lnSpc>
              <a:spcBef>
                <a:spcPts val="440"/>
              </a:spcBef>
              <a:spcAft>
                <a:spcPts val="0"/>
              </a:spcAft>
              <a:buSzPts val="2080"/>
              <a:buFont typeface="Noto Sans Symbols"/>
              <a:buNone/>
            </a:pPr>
            <a:endParaRPr/>
          </a:p>
          <a:p>
            <a:pPr marL="0" lvl="0" indent="0" algn="l" rtl="0">
              <a:lnSpc>
                <a:spcPct val="110000"/>
              </a:lnSpc>
              <a:spcBef>
                <a:spcPts val="440"/>
              </a:spcBef>
              <a:spcAft>
                <a:spcPts val="0"/>
              </a:spcAft>
              <a:buSzPts val="2080"/>
              <a:buNone/>
            </a:pPr>
            <a:r>
              <a:rPr lang="en-US" b="1">
                <a:latin typeface="Courier New"/>
                <a:ea typeface="Courier New"/>
                <a:cs typeface="Courier New"/>
                <a:sym typeface="Courier New"/>
              </a:rPr>
              <a:t>	out(t) = And(Not(out(t-1)), in(t-1))</a:t>
            </a:r>
            <a:endParaRPr b="1"/>
          </a:p>
          <a:p>
            <a:pPr marL="347472" lvl="0" indent="-215392" algn="l" rtl="0">
              <a:lnSpc>
                <a:spcPct val="110000"/>
              </a:lnSpc>
              <a:spcBef>
                <a:spcPts val="440"/>
              </a:spcBef>
              <a:spcAft>
                <a:spcPts val="0"/>
              </a:spcAft>
              <a:buSzPts val="2080"/>
              <a:buFont typeface="Noto Sans Symbols"/>
              <a:buNone/>
            </a:pPr>
            <a:endParaRPr/>
          </a:p>
          <a:p>
            <a:pPr marL="347472" lvl="0" indent="-347472" algn="l" rtl="0">
              <a:lnSpc>
                <a:spcPct val="110000"/>
              </a:lnSpc>
              <a:spcBef>
                <a:spcPts val="440"/>
              </a:spcBef>
              <a:spcAft>
                <a:spcPts val="0"/>
              </a:spcAft>
              <a:buSzPts val="2080"/>
              <a:buFont typeface="Noto Sans Symbols"/>
              <a:buChar char="❖"/>
            </a:pPr>
            <a:r>
              <a:rPr lang="en-US"/>
              <a:t>Exercise: Write out the HDL Implementation</a:t>
            </a:r>
            <a:endParaRPr/>
          </a:p>
          <a:p>
            <a:pPr marL="347472" lvl="0" indent="-215392" algn="l" rtl="0">
              <a:lnSpc>
                <a:spcPct val="110000"/>
              </a:lnSpc>
              <a:spcBef>
                <a:spcPts val="440"/>
              </a:spcBef>
              <a:spcAft>
                <a:spcPts val="0"/>
              </a:spcAft>
              <a:buSzPts val="2080"/>
              <a:buFont typeface="Noto Sans Symbols"/>
              <a:buNone/>
            </a:pPr>
            <a:endParaRPr/>
          </a:p>
        </p:txBody>
      </p:sp>
      <p:pic>
        <p:nvPicPr>
          <p:cNvPr id="709" name="Google Shape;709;p80" descr="Circuit diagram representing the specification out(t) = And(Not(out(t-1)), in(t-1)). There is one input in and one output out. There is a DFF which is connected to out. The input to this DFF is an And gate's output, and the inputs to the And gate are in and a Not gate whose input is the out from the previous time cycle. &#10;" title="Circuit Diagram of DFF Example 3"/>
          <p:cNvPicPr preferRelativeResize="0"/>
          <p:nvPr/>
        </p:nvPicPr>
        <p:blipFill rotWithShape="1">
          <a:blip r:embed="rId3">
            <a:alphaModFix/>
          </a:blip>
          <a:srcRect/>
          <a:stretch/>
        </p:blipFill>
        <p:spPr>
          <a:xfrm>
            <a:off x="3945300" y="1075025"/>
            <a:ext cx="4746075" cy="12286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g10ec729b0c0_0_41"/>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3: HDL Implementation</a:t>
            </a:r>
            <a:endParaRPr/>
          </a:p>
        </p:txBody>
      </p:sp>
      <p:sp>
        <p:nvSpPr>
          <p:cNvPr id="715" name="Google Shape;715;g10ec729b0c0_0_41"/>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51</a:t>
            </a:fld>
            <a:endParaRPr/>
          </a:p>
        </p:txBody>
      </p:sp>
      <p:sp>
        <p:nvSpPr>
          <p:cNvPr id="716" name="Google Shape;716;g10ec729b0c0_0_41"/>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Example specification:</a:t>
            </a:r>
            <a:endParaRPr/>
          </a:p>
          <a:p>
            <a:pPr marL="347472" lvl="0" indent="-215392" algn="l" rtl="0">
              <a:lnSpc>
                <a:spcPct val="110000"/>
              </a:lnSpc>
              <a:spcBef>
                <a:spcPts val="440"/>
              </a:spcBef>
              <a:spcAft>
                <a:spcPts val="0"/>
              </a:spcAft>
              <a:buSzPts val="2080"/>
              <a:buFont typeface="Noto Sans Symbols"/>
              <a:buNone/>
            </a:pPr>
            <a:endParaRPr/>
          </a:p>
          <a:p>
            <a:pPr marL="0" lvl="0" indent="0" algn="l" rtl="0">
              <a:lnSpc>
                <a:spcPct val="110000"/>
              </a:lnSpc>
              <a:spcBef>
                <a:spcPts val="440"/>
              </a:spcBef>
              <a:spcAft>
                <a:spcPts val="0"/>
              </a:spcAft>
              <a:buSzPts val="2080"/>
              <a:buNone/>
            </a:pPr>
            <a:r>
              <a:rPr lang="en-US" b="1">
                <a:latin typeface="Courier New"/>
                <a:ea typeface="Courier New"/>
                <a:cs typeface="Courier New"/>
                <a:sym typeface="Courier New"/>
              </a:rPr>
              <a:t>	out(t) = And(Not(out(t-1)), in(t-1))</a:t>
            </a:r>
            <a:endParaRPr b="1"/>
          </a:p>
          <a:p>
            <a:pPr marL="347472" lvl="0" indent="-215392" algn="l" rtl="0">
              <a:lnSpc>
                <a:spcPct val="110000"/>
              </a:lnSpc>
              <a:spcBef>
                <a:spcPts val="440"/>
              </a:spcBef>
              <a:spcAft>
                <a:spcPts val="0"/>
              </a:spcAft>
              <a:buSzPts val="2080"/>
              <a:buFont typeface="Noto Sans Symbols"/>
              <a:buNone/>
            </a:pPr>
            <a:endParaRPr/>
          </a:p>
          <a:p>
            <a:pPr marL="347472" lvl="0" indent="-347472" algn="l" rtl="0">
              <a:lnSpc>
                <a:spcPct val="110000"/>
              </a:lnSpc>
              <a:spcBef>
                <a:spcPts val="440"/>
              </a:spcBef>
              <a:spcAft>
                <a:spcPts val="0"/>
              </a:spcAft>
              <a:buSzPts val="2080"/>
              <a:buFont typeface="Noto Sans Symbols"/>
              <a:buChar char="❖"/>
            </a:pPr>
            <a:r>
              <a:rPr lang="en-US"/>
              <a:t>Exercise: Write out the HDL Implementation</a:t>
            </a:r>
            <a:endParaRPr/>
          </a:p>
          <a:p>
            <a:pPr marL="347472" lvl="0" indent="-215392" algn="l" rtl="0">
              <a:lnSpc>
                <a:spcPct val="110000"/>
              </a:lnSpc>
              <a:spcBef>
                <a:spcPts val="440"/>
              </a:spcBef>
              <a:spcAft>
                <a:spcPts val="0"/>
              </a:spcAft>
              <a:buSzPts val="2080"/>
              <a:buFont typeface="Noto Sans Symbols"/>
              <a:buNone/>
            </a:pPr>
            <a:endParaRPr/>
          </a:p>
        </p:txBody>
      </p:sp>
      <p:pic>
        <p:nvPicPr>
          <p:cNvPr id="717" name="Google Shape;717;g10ec729b0c0_0_41" descr="Circuit diagram representing the specification out(t) = And(Not(out(t-1)), in(t-1)). There is one input in and one output out. There is a DFF which is connected to out. The input to this DFF is an And gate's output, and the inputs to the And gate are in and a Not gate whose input is the out from the previous time cycle. &#10;" title="Circuit Diagram of DFF Example 3"/>
          <p:cNvPicPr preferRelativeResize="0"/>
          <p:nvPr/>
        </p:nvPicPr>
        <p:blipFill rotWithShape="1">
          <a:blip r:embed="rId3">
            <a:alphaModFix/>
          </a:blip>
          <a:srcRect/>
          <a:stretch/>
        </p:blipFill>
        <p:spPr>
          <a:xfrm>
            <a:off x="3945300" y="1075025"/>
            <a:ext cx="4746075" cy="1228675"/>
          </a:xfrm>
          <a:prstGeom prst="rect">
            <a:avLst/>
          </a:prstGeom>
          <a:noFill/>
          <a:ln>
            <a:noFill/>
          </a:ln>
        </p:spPr>
      </p:pic>
      <p:sp>
        <p:nvSpPr>
          <p:cNvPr id="718" name="Google Shape;718;g10ec729b0c0_0_41"/>
          <p:cNvSpPr txBox="1"/>
          <p:nvPr/>
        </p:nvSpPr>
        <p:spPr>
          <a:xfrm>
            <a:off x="738000" y="3819575"/>
            <a:ext cx="8406000" cy="4246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2600"/>
              <a:buFont typeface="Arial"/>
              <a:buNone/>
            </a:pPr>
            <a:r>
              <a:rPr lang="en-US" sz="2000" b="1" i="0" u="none" strike="noStrike" cap="none">
                <a:solidFill>
                  <a:srgbClr val="000000"/>
                </a:solidFill>
                <a:latin typeface="Courier New"/>
                <a:ea typeface="Courier New"/>
                <a:cs typeface="Courier New"/>
                <a:sym typeface="Courier New"/>
              </a:rPr>
              <a:t>CHIP</a:t>
            </a:r>
            <a:r>
              <a:rPr lang="en-US" sz="2000" b="0" i="0" u="none" strike="noStrike" cap="none">
                <a:solidFill>
                  <a:srgbClr val="000000"/>
                </a:solidFill>
                <a:latin typeface="Courier New"/>
                <a:ea typeface="Courier New"/>
                <a:cs typeface="Courier New"/>
                <a:sym typeface="Courier New"/>
              </a:rPr>
              <a:t> Example3 {</a:t>
            </a:r>
            <a:endParaRPr sz="20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a:solidFill>
                  <a:srgbClr val="000000"/>
                </a:solidFill>
                <a:latin typeface="Courier New"/>
                <a:ea typeface="Courier New"/>
                <a:cs typeface="Courier New"/>
                <a:sym typeface="Courier New"/>
              </a:rPr>
              <a:t>    </a:t>
            </a:r>
            <a:r>
              <a:rPr lang="en-US" sz="2000" b="1" i="0" u="none" strike="noStrike" cap="none">
                <a:solidFill>
                  <a:srgbClr val="000000"/>
                </a:solidFill>
                <a:latin typeface="Courier New"/>
                <a:ea typeface="Courier New"/>
                <a:cs typeface="Courier New"/>
                <a:sym typeface="Courier New"/>
              </a:rPr>
              <a:t>IN</a:t>
            </a:r>
            <a:r>
              <a:rPr lang="en-US" sz="2000" b="0" i="0" u="none" strike="noStrike" cap="none">
                <a:solidFill>
                  <a:srgbClr val="000000"/>
                </a:solidFill>
                <a:latin typeface="Courier New"/>
                <a:ea typeface="Courier New"/>
                <a:cs typeface="Courier New"/>
                <a:sym typeface="Courier New"/>
              </a:rPr>
              <a:t> in;</a:t>
            </a:r>
            <a:endParaRPr sz="20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a:solidFill>
                  <a:srgbClr val="000000"/>
                </a:solidFill>
                <a:latin typeface="Courier New"/>
                <a:ea typeface="Courier New"/>
                <a:cs typeface="Courier New"/>
                <a:sym typeface="Courier New"/>
              </a:rPr>
              <a:t>    </a:t>
            </a:r>
            <a:r>
              <a:rPr lang="en-US" sz="2000" b="1" i="0" u="none" strike="noStrike" cap="none">
                <a:solidFill>
                  <a:srgbClr val="000000"/>
                </a:solidFill>
                <a:latin typeface="Courier New"/>
                <a:ea typeface="Courier New"/>
                <a:cs typeface="Courier New"/>
                <a:sym typeface="Courier New"/>
              </a:rPr>
              <a:t>OUT</a:t>
            </a:r>
            <a:r>
              <a:rPr lang="en-US" sz="2000" b="0" i="0" u="none" strike="noStrike" cap="none">
                <a:solidFill>
                  <a:srgbClr val="000000"/>
                </a:solidFill>
                <a:latin typeface="Courier New"/>
                <a:ea typeface="Courier New"/>
                <a:cs typeface="Courier New"/>
                <a:sym typeface="Courier New"/>
              </a:rPr>
              <a:t> out;</a:t>
            </a:r>
            <a:endParaRPr sz="20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endParaRPr sz="20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a:solidFill>
                  <a:srgbClr val="000000"/>
                </a:solidFill>
                <a:latin typeface="Courier New"/>
                <a:ea typeface="Courier New"/>
                <a:cs typeface="Courier New"/>
                <a:sym typeface="Courier New"/>
              </a:rPr>
              <a:t>    </a:t>
            </a:r>
            <a:r>
              <a:rPr lang="en-US" sz="2000" b="1" i="0" u="none" strike="noStrike" cap="none">
                <a:solidFill>
                  <a:srgbClr val="000000"/>
                </a:solidFill>
                <a:latin typeface="Courier New"/>
                <a:ea typeface="Courier New"/>
                <a:cs typeface="Courier New"/>
                <a:sym typeface="Courier New"/>
              </a:rPr>
              <a:t>PARTS:</a:t>
            </a:r>
            <a:endParaRPr sz="20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a:solidFill>
                  <a:srgbClr val="000000"/>
                </a:solidFill>
                <a:latin typeface="Courier New"/>
                <a:ea typeface="Courier New"/>
                <a:cs typeface="Courier New"/>
                <a:sym typeface="Courier New"/>
              </a:rPr>
              <a:t>    Not(in=prevout, out=notprevout);</a:t>
            </a:r>
            <a:endParaRPr sz="20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ourier New"/>
                <a:ea typeface="Courier New"/>
                <a:cs typeface="Courier New"/>
                <a:sym typeface="Courier New"/>
              </a:rPr>
              <a:t>    And(a=in, b=notprevout, out=andout);</a:t>
            </a:r>
            <a:endParaRPr sz="20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a:solidFill>
                  <a:schemeClr val="dk1"/>
                </a:solidFill>
                <a:latin typeface="Courier New"/>
                <a:ea typeface="Courier New"/>
                <a:cs typeface="Courier New"/>
                <a:sym typeface="Courier New"/>
              </a:rPr>
              <a:t>    DFF(in=andout, out=prevout, out=out);</a:t>
            </a:r>
            <a:endParaRPr sz="20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a:solidFill>
                  <a:srgbClr val="000000"/>
                </a:solidFill>
                <a:latin typeface="Courier New"/>
                <a:ea typeface="Courier New"/>
                <a:cs typeface="Courier New"/>
                <a:sym typeface="Courier New"/>
              </a:rPr>
              <a:t>}</a:t>
            </a:r>
            <a:endParaRPr sz="2000" b="0"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7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3: Time Series</a:t>
            </a:r>
            <a:endParaRPr/>
          </a:p>
        </p:txBody>
      </p:sp>
      <p:sp>
        <p:nvSpPr>
          <p:cNvPr id="724" name="Google Shape;724;p78"/>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Example specification:</a:t>
            </a:r>
            <a:endParaRPr/>
          </a:p>
          <a:p>
            <a:pPr marL="347472" lvl="0" indent="-215392" algn="l" rtl="0">
              <a:lnSpc>
                <a:spcPct val="110000"/>
              </a:lnSpc>
              <a:spcBef>
                <a:spcPts val="440"/>
              </a:spcBef>
              <a:spcAft>
                <a:spcPts val="0"/>
              </a:spcAft>
              <a:buSzPts val="2080"/>
              <a:buFont typeface="Noto Sans Symbols"/>
              <a:buNone/>
            </a:pPr>
            <a:endParaRPr/>
          </a:p>
          <a:p>
            <a:pPr marL="0" lvl="0" indent="0" algn="l" rtl="0">
              <a:lnSpc>
                <a:spcPct val="110000"/>
              </a:lnSpc>
              <a:spcBef>
                <a:spcPts val="440"/>
              </a:spcBef>
              <a:spcAft>
                <a:spcPts val="0"/>
              </a:spcAft>
              <a:buSzPts val="2080"/>
              <a:buNone/>
            </a:pPr>
            <a:r>
              <a:rPr lang="en-US" b="1">
                <a:latin typeface="Courier New"/>
                <a:ea typeface="Courier New"/>
                <a:cs typeface="Courier New"/>
                <a:sym typeface="Courier New"/>
              </a:rPr>
              <a:t>	out(t) = And(Not(out(t-1)), in(t-1))</a:t>
            </a:r>
            <a:endParaRPr/>
          </a:p>
          <a:p>
            <a:pPr marL="347472" lvl="0" indent="-215392" algn="l" rtl="0">
              <a:lnSpc>
                <a:spcPct val="110000"/>
              </a:lnSpc>
              <a:spcBef>
                <a:spcPts val="440"/>
              </a:spcBef>
              <a:spcAft>
                <a:spcPts val="0"/>
              </a:spcAft>
              <a:buSzPts val="2080"/>
              <a:buFont typeface="Noto Sans Symbols"/>
              <a:buNone/>
            </a:pPr>
            <a:endParaRPr/>
          </a:p>
        </p:txBody>
      </p:sp>
      <p:sp>
        <p:nvSpPr>
          <p:cNvPr id="725" name="Google Shape;725;p7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52</a:t>
            </a:fld>
            <a:endParaRPr/>
          </a:p>
        </p:txBody>
      </p:sp>
      <p:graphicFrame>
        <p:nvGraphicFramePr>
          <p:cNvPr id="726" name="Google Shape;726;p78" descr="Time series table showing the values of in and out for the specification out(t) = And(Not(out(t-1)), in(t-1)). There are 9 columns, which from left to right are: &quot;pin&quot; which denotes which pin we are referring to, then 7 columns for t=0 through t=6, increasing by 1 from left to right, then a last column with ellipses denoting that the time series continues on. There are three rows, which from top to bottom are: a header row, a row for the in pin, and a row for the out pin.&#10;&#10;The key takeaway from the time series is that the values of in and out from the previous time section are what affect the out for any given time section. The example given is out when t=1. In order to determine its value, you have to look at in and out when t=0. When t=0, in is 1 and out is 0, so out when t=1 will be And(Not(0), 1) which results in a 1." title="Time Series Table of Xor DFF Example 3"/>
          <p:cNvGraphicFramePr/>
          <p:nvPr/>
        </p:nvGraphicFramePr>
        <p:xfrm>
          <a:off x="840288" y="3346125"/>
          <a:ext cx="7351175" cy="1983600"/>
        </p:xfrm>
        <a:graphic>
          <a:graphicData uri="http://schemas.openxmlformats.org/drawingml/2006/table">
            <a:tbl>
              <a:tblPr>
                <a:noFill/>
                <a:tableStyleId>{5F33DDE9-AC2A-48E9-A6BD-EA3658451550}</a:tableStyleId>
              </a:tblPr>
              <a:tblGrid>
                <a:gridCol w="916575">
                  <a:extLst>
                    <a:ext uri="{9D8B030D-6E8A-4147-A177-3AD203B41FA5}">
                      <a16:colId xmlns:a16="http://schemas.microsoft.com/office/drawing/2014/main" val="20000"/>
                    </a:ext>
                  </a:extLst>
                </a:gridCol>
                <a:gridCol w="804325">
                  <a:extLst>
                    <a:ext uri="{9D8B030D-6E8A-4147-A177-3AD203B41FA5}">
                      <a16:colId xmlns:a16="http://schemas.microsoft.com/office/drawing/2014/main" val="20001"/>
                    </a:ext>
                  </a:extLst>
                </a:gridCol>
                <a:gridCol w="804325">
                  <a:extLst>
                    <a:ext uri="{9D8B030D-6E8A-4147-A177-3AD203B41FA5}">
                      <a16:colId xmlns:a16="http://schemas.microsoft.com/office/drawing/2014/main" val="20002"/>
                    </a:ext>
                  </a:extLst>
                </a:gridCol>
                <a:gridCol w="804325">
                  <a:extLst>
                    <a:ext uri="{9D8B030D-6E8A-4147-A177-3AD203B41FA5}">
                      <a16:colId xmlns:a16="http://schemas.microsoft.com/office/drawing/2014/main" val="20003"/>
                    </a:ext>
                  </a:extLst>
                </a:gridCol>
                <a:gridCol w="804325">
                  <a:extLst>
                    <a:ext uri="{9D8B030D-6E8A-4147-A177-3AD203B41FA5}">
                      <a16:colId xmlns:a16="http://schemas.microsoft.com/office/drawing/2014/main" val="20004"/>
                    </a:ext>
                  </a:extLst>
                </a:gridCol>
                <a:gridCol w="804325">
                  <a:extLst>
                    <a:ext uri="{9D8B030D-6E8A-4147-A177-3AD203B41FA5}">
                      <a16:colId xmlns:a16="http://schemas.microsoft.com/office/drawing/2014/main" val="20005"/>
                    </a:ext>
                  </a:extLst>
                </a:gridCol>
                <a:gridCol w="804325">
                  <a:extLst>
                    <a:ext uri="{9D8B030D-6E8A-4147-A177-3AD203B41FA5}">
                      <a16:colId xmlns:a16="http://schemas.microsoft.com/office/drawing/2014/main" val="20006"/>
                    </a:ext>
                  </a:extLst>
                </a:gridCol>
                <a:gridCol w="804325">
                  <a:extLst>
                    <a:ext uri="{9D8B030D-6E8A-4147-A177-3AD203B41FA5}">
                      <a16:colId xmlns:a16="http://schemas.microsoft.com/office/drawing/2014/main" val="20007"/>
                    </a:ext>
                  </a:extLst>
                </a:gridCol>
                <a:gridCol w="804325">
                  <a:extLst>
                    <a:ext uri="{9D8B030D-6E8A-4147-A177-3AD203B41FA5}">
                      <a16:colId xmlns:a16="http://schemas.microsoft.com/office/drawing/2014/main" val="20008"/>
                    </a:ext>
                  </a:extLst>
                </a:gridCol>
              </a:tblGrid>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in</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out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time</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t=0</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t=1</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t=2</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t=3</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t=4</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t=5</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t=6</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727" name="Google Shape;727;p78"/>
          <p:cNvSpPr txBox="1"/>
          <p:nvPr/>
        </p:nvSpPr>
        <p:spPr>
          <a:xfrm>
            <a:off x="7925" y="5946875"/>
            <a:ext cx="9144000" cy="910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600" b="0" i="0" u="none" strike="noStrike" cap="none">
                <a:solidFill>
                  <a:srgbClr val="000000"/>
                </a:solidFill>
                <a:latin typeface="Calibri"/>
                <a:ea typeface="Calibri"/>
                <a:cs typeface="Calibri"/>
                <a:sym typeface="Calibri"/>
              </a:rPr>
              <a:t>Example: </a:t>
            </a:r>
            <a:r>
              <a:rPr lang="en-US" sz="2600" b="1" i="0" u="none" strike="noStrike" cap="none">
                <a:solidFill>
                  <a:schemeClr val="dk1"/>
                </a:solidFill>
                <a:highlight>
                  <a:srgbClr val="E6B8AF"/>
                </a:highlight>
                <a:latin typeface="Courier New"/>
                <a:ea typeface="Courier New"/>
                <a:cs typeface="Courier New"/>
                <a:sym typeface="Courier New"/>
              </a:rPr>
              <a:t>out(t=1)</a:t>
            </a:r>
            <a:r>
              <a:rPr lang="en-US" sz="2600" b="1" i="0" u="none" strike="noStrike" cap="none">
                <a:solidFill>
                  <a:schemeClr val="dk1"/>
                </a:solidFill>
                <a:latin typeface="Courier New"/>
                <a:ea typeface="Courier New"/>
                <a:cs typeface="Courier New"/>
                <a:sym typeface="Courier New"/>
              </a:rPr>
              <a:t> = And(Not(</a:t>
            </a:r>
            <a:r>
              <a:rPr lang="en-US" sz="2600" b="1" i="0" u="none" strike="noStrike" cap="none">
                <a:solidFill>
                  <a:schemeClr val="dk1"/>
                </a:solidFill>
                <a:highlight>
                  <a:srgbClr val="C9DAF8"/>
                </a:highlight>
                <a:latin typeface="Courier New"/>
                <a:ea typeface="Courier New"/>
                <a:cs typeface="Courier New"/>
                <a:sym typeface="Courier New"/>
              </a:rPr>
              <a:t>out(t=0)</a:t>
            </a:r>
            <a:r>
              <a:rPr lang="en-US" sz="2600" b="1" i="0" u="none" strike="noStrike" cap="none">
                <a:solidFill>
                  <a:schemeClr val="dk1"/>
                </a:solidFill>
                <a:latin typeface="Courier New"/>
                <a:ea typeface="Courier New"/>
                <a:cs typeface="Courier New"/>
                <a:sym typeface="Courier New"/>
              </a:rPr>
              <a:t>), </a:t>
            </a:r>
            <a:r>
              <a:rPr lang="en-US" sz="2600" b="1" i="0" u="none" strike="noStrike" cap="none">
                <a:solidFill>
                  <a:schemeClr val="dk1"/>
                </a:solidFill>
                <a:highlight>
                  <a:srgbClr val="FFF2CC"/>
                </a:highlight>
                <a:latin typeface="Courier New"/>
                <a:ea typeface="Courier New"/>
                <a:cs typeface="Courier New"/>
                <a:sym typeface="Courier New"/>
              </a:rPr>
              <a:t>in(t=0)</a:t>
            </a:r>
            <a:r>
              <a:rPr lang="en-US" sz="2600" b="1" i="0" u="none" strike="noStrike" cap="none">
                <a:solidFill>
                  <a:schemeClr val="dk1"/>
                </a:solidFill>
                <a:latin typeface="Courier New"/>
                <a:ea typeface="Courier New"/>
                <a:cs typeface="Courier New"/>
                <a:sym typeface="Courier New"/>
              </a:rPr>
              <a:t>)</a:t>
            </a:r>
            <a:r>
              <a:rPr lang="en-US" sz="2600" b="0" i="0" u="none" strike="noStrike" cap="none">
                <a:solidFill>
                  <a:srgbClr val="000000"/>
                </a:solidFill>
                <a:latin typeface="Calibri"/>
                <a:ea typeface="Calibri"/>
                <a:cs typeface="Calibri"/>
                <a:sym typeface="Calibri"/>
              </a:rPr>
              <a:t> </a:t>
            </a:r>
            <a:endParaRPr sz="2600" b="0" i="0" u="none" strike="noStrike" cap="none">
              <a:solidFill>
                <a:srgbClr val="000000"/>
              </a:solidFill>
              <a:latin typeface="Courier New"/>
              <a:ea typeface="Courier New"/>
              <a:cs typeface="Courier New"/>
              <a:sym typeface="Courier New"/>
            </a:endParaRPr>
          </a:p>
        </p:txBody>
      </p:sp>
      <p:pic>
        <p:nvPicPr>
          <p:cNvPr id="728" name="Google Shape;728;p78" descr="Circuit diagram representing the specification out(t) = And(Not(out(t-1)), in(t-1)). There is one input in and one output out. There is a DFF which is connected to out. The input to this DFF is an And gate's output, and the inputs to the And gate are in and a Not gate whose input is the out from the previous time cycle. &#10;" title="Circuit Diagram of DFF Example 3"/>
          <p:cNvPicPr preferRelativeResize="0"/>
          <p:nvPr/>
        </p:nvPicPr>
        <p:blipFill rotWithShape="1">
          <a:blip r:embed="rId3">
            <a:alphaModFix/>
          </a:blip>
          <a:srcRect/>
          <a:stretch/>
        </p:blipFill>
        <p:spPr>
          <a:xfrm>
            <a:off x="3945300" y="1075025"/>
            <a:ext cx="4746075" cy="12286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8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Lecture 5 Wrap-up</a:t>
            </a:r>
            <a:endParaRPr dirty="0"/>
          </a:p>
        </p:txBody>
      </p:sp>
      <p:sp>
        <p:nvSpPr>
          <p:cNvPr id="743" name="Google Shape;743;p8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Char char="❖"/>
            </a:pPr>
            <a:r>
              <a:rPr lang="en-US" dirty="0"/>
              <a:t>Project Reminders</a:t>
            </a:r>
          </a:p>
          <a:p>
            <a:pPr marL="699516" lvl="1" indent="-342900"/>
            <a:r>
              <a:rPr lang="en-US" dirty="0"/>
              <a:t>Project 2 grades released </a:t>
            </a:r>
            <a:r>
              <a:rPr lang="en-US"/>
              <a:t>by Thursday (</a:t>
            </a:r>
            <a:r>
              <a:rPr lang="en-US" dirty="0"/>
              <a:t>feedback can be viewed on </a:t>
            </a:r>
            <a:r>
              <a:rPr lang="en-US" dirty="0" err="1"/>
              <a:t>Gradescope</a:t>
            </a:r>
            <a:r>
              <a:rPr lang="en-US" dirty="0"/>
              <a:t>)</a:t>
            </a:r>
          </a:p>
          <a:p>
            <a:pPr marL="699516" lvl="1" indent="-342900"/>
            <a:r>
              <a:rPr lang="en-US" b="1" dirty="0">
                <a:solidFill>
                  <a:srgbClr val="FF0000"/>
                </a:solidFill>
              </a:rPr>
              <a:t>Project 3 due Thursday (4/14) at 11:59pm PDT</a:t>
            </a:r>
          </a:p>
          <a:p>
            <a:pPr marL="699516" lvl="1" indent="-342900"/>
            <a:endParaRPr sz="2600" b="1" dirty="0">
              <a:solidFill>
                <a:srgbClr val="FF0000"/>
              </a:solidFill>
            </a:endParaRPr>
          </a:p>
          <a:p>
            <a:pPr marL="347472" lvl="0" indent="-347472"/>
            <a:r>
              <a:rPr lang="en-US" dirty="0"/>
              <a:t>Lecture 6 Reading: </a:t>
            </a:r>
            <a:r>
              <a:rPr lang="en-US" dirty="0">
                <a:solidFill>
                  <a:srgbClr val="0462C4"/>
                </a:solidFill>
                <a:hlinkClick r:id="rId3">
                  <a:extLst>
                    <a:ext uri="{A12FA001-AC4F-418D-AE19-62706E023703}">
                      <ahyp:hlinkClr xmlns:ahyp="http://schemas.microsoft.com/office/drawing/2018/hyperlinkcolor" val="tx"/>
                    </a:ext>
                  </a:extLst>
                </a:hlinkClick>
              </a:rPr>
              <a:t>Storing Data Using Memory</a:t>
            </a:r>
            <a:endParaRPr lang="en-US" dirty="0">
              <a:solidFill>
                <a:srgbClr val="0462C4"/>
              </a:solidFill>
            </a:endParaRPr>
          </a:p>
          <a:p>
            <a:pPr marL="804672" lvl="1" indent="-347472">
              <a:spcBef>
                <a:spcPts val="440"/>
              </a:spcBef>
              <a:buSzPts val="2080"/>
              <a:buFont typeface="Noto Sans Symbols"/>
              <a:buChar char="❖"/>
            </a:pPr>
            <a:endParaRPr lang="en-US" sz="2600" dirty="0"/>
          </a:p>
          <a:p>
            <a:pPr marL="347472" lvl="0" indent="-347472" algn="l" rtl="0">
              <a:lnSpc>
                <a:spcPct val="110000"/>
              </a:lnSpc>
              <a:spcBef>
                <a:spcPts val="440"/>
              </a:spcBef>
              <a:spcAft>
                <a:spcPts val="0"/>
              </a:spcAft>
              <a:buSzPts val="2080"/>
              <a:buFont typeface="Noto Sans Symbols"/>
              <a:buChar char="❖"/>
            </a:pPr>
            <a:r>
              <a:rPr lang="en-US" dirty="0"/>
              <a:t>Course staff will create a guide for </a:t>
            </a:r>
            <a:r>
              <a:rPr lang="en-US" dirty="0" err="1"/>
              <a:t>untagging</a:t>
            </a:r>
            <a:r>
              <a:rPr lang="en-US" dirty="0"/>
              <a:t> and Eric will cover the Project 4 overview in greater depth on Thursday</a:t>
            </a:r>
          </a:p>
        </p:txBody>
      </p:sp>
      <p:sp>
        <p:nvSpPr>
          <p:cNvPr id="744" name="Google Shape;744;p8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53</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00"/>
        <p:cNvGrpSpPr/>
        <p:nvPr/>
      </p:nvGrpSpPr>
      <p:grpSpPr>
        <a:xfrm>
          <a:off x="0" y="0"/>
          <a:ext cx="0" cy="0"/>
          <a:chOff x="0" y="0"/>
          <a:chExt cx="0" cy="0"/>
        </a:xfrm>
      </p:grpSpPr>
      <p:sp>
        <p:nvSpPr>
          <p:cNvPr id="101" name="Google Shape;101;p34"/>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Cornell Note Taking Method</a:t>
            </a:r>
            <a:endParaRPr dirty="0"/>
          </a:p>
        </p:txBody>
      </p:sp>
      <p:sp>
        <p:nvSpPr>
          <p:cNvPr id="102" name="Google Shape;102;p34"/>
          <p:cNvSpPr txBox="1"/>
          <p:nvPr/>
        </p:nvSpPr>
        <p:spPr>
          <a:xfrm>
            <a:off x="2398500" y="1291050"/>
            <a:ext cx="4347000" cy="5306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 name="Google Shape;103;p34"/>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cxnSp>
        <p:nvCxnSpPr>
          <p:cNvPr id="104" name="Google Shape;104;p34"/>
          <p:cNvCxnSpPr/>
          <p:nvPr/>
        </p:nvCxnSpPr>
        <p:spPr>
          <a:xfrm>
            <a:off x="3731025" y="1445050"/>
            <a:ext cx="23700" cy="3766500"/>
          </a:xfrm>
          <a:prstGeom prst="straightConnector1">
            <a:avLst/>
          </a:prstGeom>
          <a:noFill/>
          <a:ln w="19050" cap="flat" cmpd="sng">
            <a:solidFill>
              <a:schemeClr val="dk2"/>
            </a:solidFill>
            <a:prstDash val="dash"/>
            <a:round/>
            <a:headEnd type="none" w="sm" len="sm"/>
            <a:tailEnd type="none" w="sm" len="sm"/>
          </a:ln>
        </p:spPr>
      </p:cxnSp>
      <p:sp>
        <p:nvSpPr>
          <p:cNvPr id="105" name="Google Shape;105;p34"/>
          <p:cNvSpPr txBox="1"/>
          <p:nvPr/>
        </p:nvSpPr>
        <p:spPr>
          <a:xfrm>
            <a:off x="4003475" y="1445050"/>
            <a:ext cx="1883400" cy="41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Notes</a:t>
            </a:r>
            <a:endParaRPr sz="1400" b="1" i="0" u="none" strike="noStrike" cap="none">
              <a:solidFill>
                <a:srgbClr val="000000"/>
              </a:solidFill>
              <a:latin typeface="Open Sans"/>
              <a:ea typeface="Open Sans"/>
              <a:cs typeface="Open Sans"/>
              <a:sym typeface="Open Sans"/>
            </a:endParaRPr>
          </a:p>
        </p:txBody>
      </p:sp>
      <p:sp>
        <p:nvSpPr>
          <p:cNvPr id="106" name="Google Shape;106;p34"/>
          <p:cNvSpPr txBox="1"/>
          <p:nvPr/>
        </p:nvSpPr>
        <p:spPr>
          <a:xfrm>
            <a:off x="2120075" y="1445050"/>
            <a:ext cx="1883400" cy="41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Questions</a:t>
            </a:r>
            <a:endParaRPr sz="1400" b="1" i="0" u="none" strike="noStrike" cap="none">
              <a:solidFill>
                <a:srgbClr val="000000"/>
              </a:solidFill>
              <a:latin typeface="Open Sans"/>
              <a:ea typeface="Open Sans"/>
              <a:cs typeface="Open Sans"/>
              <a:sym typeface="Open Sans"/>
            </a:endParaRPr>
          </a:p>
        </p:txBody>
      </p:sp>
      <p:cxnSp>
        <p:nvCxnSpPr>
          <p:cNvPr id="107" name="Google Shape;107;p34"/>
          <p:cNvCxnSpPr/>
          <p:nvPr/>
        </p:nvCxnSpPr>
        <p:spPr>
          <a:xfrm>
            <a:off x="2623500" y="5519775"/>
            <a:ext cx="3897000" cy="12000"/>
          </a:xfrm>
          <a:prstGeom prst="straightConnector1">
            <a:avLst/>
          </a:prstGeom>
          <a:noFill/>
          <a:ln w="9525" cap="flat" cmpd="sng">
            <a:solidFill>
              <a:schemeClr val="dk2"/>
            </a:solidFill>
            <a:prstDash val="solid"/>
            <a:round/>
            <a:headEnd type="none" w="sm" len="sm"/>
            <a:tailEnd type="none" w="sm" len="sm"/>
          </a:ln>
        </p:spPr>
      </p:cxnSp>
      <p:sp>
        <p:nvSpPr>
          <p:cNvPr id="108" name="Google Shape;108;p34"/>
          <p:cNvSpPr txBox="1"/>
          <p:nvPr/>
        </p:nvSpPr>
        <p:spPr>
          <a:xfrm>
            <a:off x="3618325" y="5519775"/>
            <a:ext cx="1883400" cy="41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Summary</a:t>
            </a:r>
            <a:endParaRPr sz="1400" b="1" i="0" u="none" strike="noStrike" cap="none">
              <a:solidFill>
                <a:srgbClr val="000000"/>
              </a:solidFill>
              <a:latin typeface="Open Sans"/>
              <a:ea typeface="Open Sans"/>
              <a:cs typeface="Open Sans"/>
              <a:sym typeface="Open Sans"/>
            </a:endParaRPr>
          </a:p>
        </p:txBody>
      </p:sp>
      <p:sp>
        <p:nvSpPr>
          <p:cNvPr id="109" name="Google Shape;109;p34"/>
          <p:cNvSpPr txBox="1"/>
          <p:nvPr/>
        </p:nvSpPr>
        <p:spPr>
          <a:xfrm>
            <a:off x="3754725" y="1764875"/>
            <a:ext cx="2937600" cy="4146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rgbClr val="000000"/>
              </a:buClr>
              <a:buSzPts val="1200"/>
              <a:buFont typeface="Open Sans"/>
              <a:buAutoNum type="romanUcPeriod"/>
            </a:pPr>
            <a:r>
              <a:rPr lang="en-US" sz="1200" b="0" i="0" u="none" strike="noStrike" cap="none">
                <a:solidFill>
                  <a:srgbClr val="000000"/>
                </a:solidFill>
                <a:latin typeface="Open Sans"/>
                <a:ea typeface="Open Sans"/>
                <a:cs typeface="Open Sans"/>
                <a:sym typeface="Open Sans"/>
              </a:rPr>
              <a:t>Main Topic</a:t>
            </a:r>
            <a:endParaRPr sz="1200" b="0" i="0" u="none" strike="noStrike" cap="none">
              <a:solidFill>
                <a:srgbClr val="000000"/>
              </a:solidFill>
              <a:latin typeface="Open Sans"/>
              <a:ea typeface="Open Sans"/>
              <a:cs typeface="Open Sans"/>
              <a:sym typeface="Open Sans"/>
            </a:endParaRPr>
          </a:p>
          <a:p>
            <a:pPr marL="914400" marR="0" lvl="1" indent="-304800" algn="l" rtl="0">
              <a:lnSpc>
                <a:spcPct val="100000"/>
              </a:lnSpc>
              <a:spcBef>
                <a:spcPts val="0"/>
              </a:spcBef>
              <a:spcAft>
                <a:spcPts val="0"/>
              </a:spcAft>
              <a:buClr>
                <a:srgbClr val="000000"/>
              </a:buClr>
              <a:buSzPts val="1200"/>
              <a:buFont typeface="Open Sans"/>
              <a:buChar char="○"/>
            </a:pPr>
            <a:r>
              <a:rPr lang="en-US" sz="1200" b="0" i="0" u="none" strike="noStrike" cap="none">
                <a:solidFill>
                  <a:srgbClr val="000000"/>
                </a:solidFill>
                <a:latin typeface="Open Sans"/>
                <a:ea typeface="Open Sans"/>
                <a:cs typeface="Open Sans"/>
                <a:sym typeface="Open Sans"/>
              </a:rPr>
              <a:t>Sub point</a:t>
            </a:r>
            <a:endParaRPr sz="1200" b="0" i="0" u="none" strike="noStrike" cap="none">
              <a:solidFill>
                <a:srgbClr val="000000"/>
              </a:solidFill>
              <a:latin typeface="Open Sans"/>
              <a:ea typeface="Open Sans"/>
              <a:cs typeface="Open Sans"/>
              <a:sym typeface="Open Sans"/>
            </a:endParaRPr>
          </a:p>
          <a:p>
            <a:pPr marL="914400" marR="0" lvl="1" indent="-304800" algn="l" rtl="0">
              <a:lnSpc>
                <a:spcPct val="100000"/>
              </a:lnSpc>
              <a:spcBef>
                <a:spcPts val="0"/>
              </a:spcBef>
              <a:spcAft>
                <a:spcPts val="0"/>
              </a:spcAft>
              <a:buClr>
                <a:srgbClr val="000000"/>
              </a:buClr>
              <a:buSzPts val="1200"/>
              <a:buFont typeface="Open Sans"/>
              <a:buChar char="○"/>
            </a:pPr>
            <a:r>
              <a:rPr lang="en-US" sz="1200" b="0" i="0" u="sng" strike="noStrike" cap="none">
                <a:solidFill>
                  <a:srgbClr val="000000"/>
                </a:solidFill>
                <a:latin typeface="Open Sans"/>
                <a:ea typeface="Open Sans"/>
                <a:cs typeface="Open Sans"/>
                <a:sym typeface="Open Sans"/>
              </a:rPr>
              <a:t>definition</a:t>
            </a:r>
            <a:endParaRPr sz="1200" b="0" i="0" u="sng" strike="noStrike" cap="none">
              <a:solidFill>
                <a:srgbClr val="000000"/>
              </a:solidFill>
              <a:latin typeface="Open Sans"/>
              <a:ea typeface="Open Sans"/>
              <a:cs typeface="Open Sans"/>
              <a:sym typeface="Open Sans"/>
            </a:endParaRPr>
          </a:p>
          <a:p>
            <a:pPr marL="914400" marR="0" lvl="1" indent="-304800" algn="l" rtl="0">
              <a:lnSpc>
                <a:spcPct val="100000"/>
              </a:lnSpc>
              <a:spcBef>
                <a:spcPts val="0"/>
              </a:spcBef>
              <a:spcAft>
                <a:spcPts val="0"/>
              </a:spcAft>
              <a:buClr>
                <a:srgbClr val="000000"/>
              </a:buClr>
              <a:buSzPts val="1200"/>
              <a:buFont typeface="Open Sans"/>
              <a:buChar char="○"/>
            </a:pPr>
            <a:r>
              <a:rPr lang="en-US" sz="1200" b="0" i="0" u="none" strike="noStrike" cap="none">
                <a:solidFill>
                  <a:srgbClr val="000000"/>
                </a:solidFill>
                <a:latin typeface="Open Sans"/>
                <a:ea typeface="Open Sans"/>
                <a:cs typeface="Open Sans"/>
                <a:sym typeface="Open Sans"/>
              </a:rPr>
              <a:t>example **</a:t>
            </a:r>
            <a:br>
              <a:rPr lang="en-US" sz="1200" b="0" i="0" u="none" strike="noStrike" cap="none">
                <a:solidFill>
                  <a:srgbClr val="000000"/>
                </a:solidFill>
                <a:latin typeface="Open Sans"/>
                <a:ea typeface="Open Sans"/>
                <a:cs typeface="Open Sans"/>
                <a:sym typeface="Open Sans"/>
              </a:rPr>
            </a:br>
            <a:r>
              <a:rPr lang="en-US" sz="1200" b="0" i="0" u="none" strike="noStrike" cap="none">
                <a:solidFill>
                  <a:srgbClr val="000000"/>
                </a:solidFill>
                <a:latin typeface="Open Sans"/>
                <a:ea typeface="Open Sans"/>
                <a:cs typeface="Open Sans"/>
                <a:sym typeface="Open Sans"/>
              </a:rPr>
              <a:t> </a:t>
            </a:r>
            <a:endParaRPr sz="1200" b="0" i="0" u="none" strike="noStrike" cap="none">
              <a:solidFill>
                <a:srgbClr val="000000"/>
              </a:solidFill>
              <a:latin typeface="Open Sans"/>
              <a:ea typeface="Open Sans"/>
              <a:cs typeface="Open Sans"/>
              <a:sym typeface="Open Sans"/>
            </a:endParaRPr>
          </a:p>
          <a:p>
            <a:pPr marL="457200" marR="0" lvl="0" indent="-304800" algn="l" rtl="0">
              <a:lnSpc>
                <a:spcPct val="100000"/>
              </a:lnSpc>
              <a:spcBef>
                <a:spcPts val="0"/>
              </a:spcBef>
              <a:spcAft>
                <a:spcPts val="0"/>
              </a:spcAft>
              <a:buClr>
                <a:srgbClr val="000000"/>
              </a:buClr>
              <a:buSzPts val="1200"/>
              <a:buFont typeface="Open Sans"/>
              <a:buAutoNum type="romanUcPeriod"/>
            </a:pPr>
            <a:r>
              <a:rPr lang="en-US" sz="1200" b="0" i="0" u="none" strike="noStrike" cap="none">
                <a:solidFill>
                  <a:srgbClr val="000000"/>
                </a:solidFill>
                <a:latin typeface="Open Sans"/>
                <a:ea typeface="Open Sans"/>
                <a:cs typeface="Open Sans"/>
                <a:sym typeface="Open Sans"/>
              </a:rPr>
              <a:t>Object-Oriented Programming</a:t>
            </a:r>
            <a:endParaRPr sz="1200" b="0" i="0" u="none" strike="noStrike" cap="none">
              <a:solidFill>
                <a:srgbClr val="000000"/>
              </a:solidFill>
              <a:latin typeface="Open Sans"/>
              <a:ea typeface="Open Sans"/>
              <a:cs typeface="Open Sans"/>
              <a:sym typeface="Open Sans"/>
            </a:endParaRPr>
          </a:p>
          <a:p>
            <a:pPr marL="914400" marR="0" lvl="1" indent="-304800" algn="l" rtl="0">
              <a:lnSpc>
                <a:spcPct val="100000"/>
              </a:lnSpc>
              <a:spcBef>
                <a:spcPts val="0"/>
              </a:spcBef>
              <a:spcAft>
                <a:spcPts val="0"/>
              </a:spcAft>
              <a:buClr>
                <a:srgbClr val="000000"/>
              </a:buClr>
              <a:buSzPts val="1200"/>
              <a:buFont typeface="Open Sans"/>
              <a:buChar char="○"/>
            </a:pPr>
            <a:r>
              <a:rPr lang="en-US" sz="1200" b="0" i="0" u="none" strike="noStrike" cap="none">
                <a:solidFill>
                  <a:srgbClr val="000000"/>
                </a:solidFill>
                <a:latin typeface="Open Sans"/>
                <a:ea typeface="Open Sans"/>
                <a:cs typeface="Open Sans"/>
                <a:sym typeface="Open Sans"/>
              </a:rPr>
              <a:t>Encapsulates the data and the operations for a given data type</a:t>
            </a:r>
            <a:endParaRPr sz="1200" b="0" i="0" u="none" strike="noStrike" cap="none">
              <a:solidFill>
                <a:srgbClr val="000000"/>
              </a:solidFill>
              <a:latin typeface="Open Sans"/>
              <a:ea typeface="Open Sans"/>
              <a:cs typeface="Open Sans"/>
              <a:sym typeface="Open Sans"/>
            </a:endParaRPr>
          </a:p>
          <a:p>
            <a:pPr marL="914400" marR="0" lvl="1" indent="-304800" algn="l" rtl="0">
              <a:lnSpc>
                <a:spcPct val="100000"/>
              </a:lnSpc>
              <a:spcBef>
                <a:spcPts val="0"/>
              </a:spcBef>
              <a:spcAft>
                <a:spcPts val="0"/>
              </a:spcAft>
              <a:buClr>
                <a:srgbClr val="000000"/>
              </a:buClr>
              <a:buSzPts val="1200"/>
              <a:buFont typeface="Open Sans"/>
              <a:buChar char="○"/>
            </a:pPr>
            <a:r>
              <a:rPr lang="en-US" sz="1200" b="0" i="0" u="none" strike="noStrike" cap="none">
                <a:solidFill>
                  <a:srgbClr val="000000"/>
                </a:solidFill>
                <a:latin typeface="Open Sans"/>
                <a:ea typeface="Open Sans"/>
                <a:cs typeface="Open Sans"/>
                <a:sym typeface="Open Sans"/>
              </a:rPr>
              <a:t>Provides abstractions - you don’t need to know how a car is implemented in order to use it </a:t>
            </a:r>
            <a:endParaRPr sz="1200" b="0" i="0" u="none" strike="noStrike" cap="none">
              <a:solidFill>
                <a:srgbClr val="000000"/>
              </a:solidFill>
              <a:latin typeface="Open Sans"/>
              <a:ea typeface="Open Sans"/>
              <a:cs typeface="Open Sans"/>
              <a:sym typeface="Open Sans"/>
            </a:endParaRPr>
          </a:p>
          <a:p>
            <a:pPr marL="914400" marR="0" lvl="1" indent="-304800" algn="l" rtl="0">
              <a:lnSpc>
                <a:spcPct val="100000"/>
              </a:lnSpc>
              <a:spcBef>
                <a:spcPts val="0"/>
              </a:spcBef>
              <a:spcAft>
                <a:spcPts val="0"/>
              </a:spcAft>
              <a:buClr>
                <a:srgbClr val="000000"/>
              </a:buClr>
              <a:buSzPts val="1200"/>
              <a:buFont typeface="Open Sans"/>
              <a:buChar char="○"/>
            </a:pPr>
            <a:r>
              <a:rPr lang="en-US" sz="1200" b="0" i="0" u="none" strike="noStrike" cap="none">
                <a:solidFill>
                  <a:srgbClr val="000000"/>
                </a:solidFill>
                <a:latin typeface="Open Sans"/>
                <a:ea typeface="Open Sans"/>
                <a:cs typeface="Open Sans"/>
                <a:sym typeface="Open Sans"/>
              </a:rPr>
              <a:t>Extensibility - easier to </a:t>
            </a:r>
            <a:r>
              <a:rPr lang="en-US" sz="1200" b="0" i="0" u="sng" strike="noStrike" cap="none">
                <a:solidFill>
                  <a:srgbClr val="000000"/>
                </a:solidFill>
                <a:latin typeface="Open Sans"/>
                <a:ea typeface="Open Sans"/>
                <a:cs typeface="Open Sans"/>
                <a:sym typeface="Open Sans"/>
              </a:rPr>
              <a:t>add new data types</a:t>
            </a:r>
            <a:br>
              <a:rPr lang="en-US" sz="1200" b="0" i="0" u="none" strike="noStrike" cap="none">
                <a:solidFill>
                  <a:srgbClr val="000000"/>
                </a:solidFill>
                <a:latin typeface="Open Sans"/>
                <a:ea typeface="Open Sans"/>
                <a:cs typeface="Open Sans"/>
                <a:sym typeface="Open Sans"/>
              </a:rPr>
            </a:br>
            <a:endParaRPr sz="1200" b="0" i="0" u="none" strike="noStrike" cap="none">
              <a:solidFill>
                <a:srgbClr val="000000"/>
              </a:solidFill>
              <a:latin typeface="Open Sans"/>
              <a:ea typeface="Open Sans"/>
              <a:cs typeface="Open Sans"/>
              <a:sym typeface="Open Sans"/>
            </a:endParaRPr>
          </a:p>
          <a:p>
            <a:pPr marL="457200" marR="0" lvl="0" indent="-304800" algn="l" rtl="0">
              <a:lnSpc>
                <a:spcPct val="100000"/>
              </a:lnSpc>
              <a:spcBef>
                <a:spcPts val="0"/>
              </a:spcBef>
              <a:spcAft>
                <a:spcPts val="0"/>
              </a:spcAft>
              <a:buClr>
                <a:srgbClr val="000000"/>
              </a:buClr>
              <a:buSzPts val="1200"/>
              <a:buFont typeface="Open Sans"/>
              <a:buAutoNum type="romanUcPeriod"/>
            </a:pPr>
            <a:r>
              <a:rPr lang="en-US" sz="1200" b="0" i="0" u="none" strike="noStrike" cap="none">
                <a:solidFill>
                  <a:srgbClr val="000000"/>
                </a:solidFill>
                <a:latin typeface="Open Sans"/>
                <a:ea typeface="Open Sans"/>
                <a:cs typeface="Open Sans"/>
                <a:sym typeface="Open Sans"/>
              </a:rPr>
              <a:t>Functional Programming</a:t>
            </a:r>
            <a:endParaRPr sz="1200" b="0" i="0" u="none" strike="noStrike" cap="none">
              <a:solidFill>
                <a:srgbClr val="000000"/>
              </a:solidFill>
              <a:latin typeface="Open Sans"/>
              <a:ea typeface="Open Sans"/>
              <a:cs typeface="Open Sans"/>
              <a:sym typeface="Open Sans"/>
            </a:endParaRPr>
          </a:p>
          <a:p>
            <a:pPr marL="914400" marR="0" lvl="1" indent="-304800" algn="l" rtl="0">
              <a:lnSpc>
                <a:spcPct val="100000"/>
              </a:lnSpc>
              <a:spcBef>
                <a:spcPts val="0"/>
              </a:spcBef>
              <a:spcAft>
                <a:spcPts val="0"/>
              </a:spcAft>
              <a:buClr>
                <a:srgbClr val="000000"/>
              </a:buClr>
              <a:buSzPts val="1200"/>
              <a:buFont typeface="Open Sans"/>
              <a:buChar char="○"/>
            </a:pPr>
            <a:r>
              <a:rPr lang="en-US" sz="1200" b="0" i="0" u="none" strike="noStrike" cap="none">
                <a:solidFill>
                  <a:srgbClr val="000000"/>
                </a:solidFill>
                <a:latin typeface="Open Sans"/>
                <a:ea typeface="Open Sans"/>
                <a:cs typeface="Open Sans"/>
                <a:sym typeface="Open Sans"/>
              </a:rPr>
              <a:t>Extensibility - easier to </a:t>
            </a:r>
            <a:r>
              <a:rPr lang="en-US" sz="1200" b="0" i="0" u="sng" strike="noStrike" cap="none">
                <a:solidFill>
                  <a:srgbClr val="000000"/>
                </a:solidFill>
                <a:latin typeface="Open Sans"/>
                <a:ea typeface="Open Sans"/>
                <a:cs typeface="Open Sans"/>
                <a:sym typeface="Open Sans"/>
              </a:rPr>
              <a:t>add new operations</a:t>
            </a:r>
            <a:endParaRPr sz="1200" b="0" i="0" u="sng" strike="noStrike" cap="none">
              <a:solidFill>
                <a:srgbClr val="000000"/>
              </a:solidFill>
              <a:latin typeface="Open Sans"/>
              <a:ea typeface="Open Sans"/>
              <a:cs typeface="Open Sans"/>
              <a:sym typeface="Open Sans"/>
            </a:endParaRPr>
          </a:p>
        </p:txBody>
      </p:sp>
      <p:sp>
        <p:nvSpPr>
          <p:cNvPr id="110" name="Google Shape;110;p34"/>
          <p:cNvSpPr txBox="1"/>
          <p:nvPr/>
        </p:nvSpPr>
        <p:spPr>
          <a:xfrm>
            <a:off x="2475525" y="2107025"/>
            <a:ext cx="1397100" cy="29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Open Sans"/>
                <a:ea typeface="Open Sans"/>
                <a:cs typeface="Open Sans"/>
                <a:sym typeface="Open Sans"/>
              </a:rPr>
              <a:t>Compose a question that corresponds to the notes you took</a:t>
            </a:r>
            <a:endParaRPr sz="11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Open Sans"/>
                <a:ea typeface="Open Sans"/>
                <a:cs typeface="Open Sans"/>
                <a:sym typeface="Open Sans"/>
              </a:rPr>
              <a:t>In what ways is object-oriented programming more extensible than functional programming?</a:t>
            </a:r>
            <a:endParaRPr sz="1100" b="0" i="0" u="none" strike="noStrike" cap="none">
              <a:solidFill>
                <a:srgbClr val="000000"/>
              </a:solidFill>
              <a:latin typeface="Open Sans"/>
              <a:ea typeface="Open Sans"/>
              <a:cs typeface="Open Sans"/>
              <a:sym typeface="Open Sans"/>
            </a:endParaRPr>
          </a:p>
        </p:txBody>
      </p:sp>
      <p:sp>
        <p:nvSpPr>
          <p:cNvPr id="111" name="Google Shape;111;p34"/>
          <p:cNvSpPr txBox="1"/>
          <p:nvPr/>
        </p:nvSpPr>
        <p:spPr>
          <a:xfrm>
            <a:off x="2552550" y="5840000"/>
            <a:ext cx="4038900" cy="60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Open Sans"/>
                <a:ea typeface="Open Sans"/>
                <a:cs typeface="Open Sans"/>
                <a:sym typeface="Open Sans"/>
              </a:rPr>
              <a:t>Object-oriented programming and functional programming are two types of programming paradigms… </a:t>
            </a:r>
            <a:endParaRPr sz="1200" b="0" i="0" u="none" strike="noStrike" cap="none">
              <a:solidFill>
                <a:srgbClr val="00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9">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9">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9">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9">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9">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9">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16"/>
        <p:cNvGrpSpPr/>
        <p:nvPr/>
      </p:nvGrpSpPr>
      <p:grpSpPr>
        <a:xfrm>
          <a:off x="0" y="0"/>
          <a:ext cx="0" cy="0"/>
          <a:chOff x="0" y="0"/>
          <a:chExt cx="0" cy="0"/>
        </a:xfrm>
      </p:grpSpPr>
      <p:sp>
        <p:nvSpPr>
          <p:cNvPr id="117" name="Google Shape;117;p35"/>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Cornell Note Taking Method</a:t>
            </a:r>
            <a:endParaRPr dirty="0"/>
          </a:p>
        </p:txBody>
      </p:sp>
      <p:sp>
        <p:nvSpPr>
          <p:cNvPr id="118" name="Google Shape;118;p35"/>
          <p:cNvSpPr txBox="1"/>
          <p:nvPr/>
        </p:nvSpPr>
        <p:spPr>
          <a:xfrm>
            <a:off x="2398500" y="1291050"/>
            <a:ext cx="4347000" cy="5306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 name="Google Shape;119;p35"/>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cxnSp>
        <p:nvCxnSpPr>
          <p:cNvPr id="120" name="Google Shape;120;p35"/>
          <p:cNvCxnSpPr/>
          <p:nvPr/>
        </p:nvCxnSpPr>
        <p:spPr>
          <a:xfrm>
            <a:off x="3731025" y="1445050"/>
            <a:ext cx="23700" cy="3766500"/>
          </a:xfrm>
          <a:prstGeom prst="straightConnector1">
            <a:avLst/>
          </a:prstGeom>
          <a:noFill/>
          <a:ln w="19050" cap="flat" cmpd="sng">
            <a:solidFill>
              <a:schemeClr val="dk2"/>
            </a:solidFill>
            <a:prstDash val="dash"/>
            <a:round/>
            <a:headEnd type="none" w="sm" len="sm"/>
            <a:tailEnd type="none" w="sm" len="sm"/>
          </a:ln>
        </p:spPr>
      </p:cxnSp>
      <p:sp>
        <p:nvSpPr>
          <p:cNvPr id="121" name="Google Shape;121;p35"/>
          <p:cNvSpPr txBox="1"/>
          <p:nvPr/>
        </p:nvSpPr>
        <p:spPr>
          <a:xfrm>
            <a:off x="4003475" y="1445050"/>
            <a:ext cx="1883400" cy="41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Notes</a:t>
            </a:r>
            <a:endParaRPr sz="1400" b="1" i="0" u="none" strike="noStrike" cap="none">
              <a:solidFill>
                <a:srgbClr val="000000"/>
              </a:solidFill>
              <a:latin typeface="Open Sans"/>
              <a:ea typeface="Open Sans"/>
              <a:cs typeface="Open Sans"/>
              <a:sym typeface="Open Sans"/>
            </a:endParaRPr>
          </a:p>
        </p:txBody>
      </p:sp>
      <p:sp>
        <p:nvSpPr>
          <p:cNvPr id="122" name="Google Shape;122;p35"/>
          <p:cNvSpPr txBox="1"/>
          <p:nvPr/>
        </p:nvSpPr>
        <p:spPr>
          <a:xfrm>
            <a:off x="2120075" y="1445050"/>
            <a:ext cx="1883400" cy="41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Questions</a:t>
            </a:r>
            <a:endParaRPr sz="1400" b="1" i="0" u="none" strike="noStrike" cap="none">
              <a:solidFill>
                <a:srgbClr val="000000"/>
              </a:solidFill>
              <a:latin typeface="Open Sans"/>
              <a:ea typeface="Open Sans"/>
              <a:cs typeface="Open Sans"/>
              <a:sym typeface="Open Sans"/>
            </a:endParaRPr>
          </a:p>
        </p:txBody>
      </p:sp>
      <p:cxnSp>
        <p:nvCxnSpPr>
          <p:cNvPr id="123" name="Google Shape;123;p35"/>
          <p:cNvCxnSpPr/>
          <p:nvPr/>
        </p:nvCxnSpPr>
        <p:spPr>
          <a:xfrm>
            <a:off x="2623500" y="5519775"/>
            <a:ext cx="3897000" cy="12000"/>
          </a:xfrm>
          <a:prstGeom prst="straightConnector1">
            <a:avLst/>
          </a:prstGeom>
          <a:noFill/>
          <a:ln w="9525" cap="flat" cmpd="sng">
            <a:solidFill>
              <a:schemeClr val="dk2"/>
            </a:solidFill>
            <a:prstDash val="solid"/>
            <a:round/>
            <a:headEnd type="none" w="sm" len="sm"/>
            <a:tailEnd type="none" w="sm" len="sm"/>
          </a:ln>
        </p:spPr>
      </p:cxnSp>
      <p:sp>
        <p:nvSpPr>
          <p:cNvPr id="124" name="Google Shape;124;p35"/>
          <p:cNvSpPr txBox="1"/>
          <p:nvPr/>
        </p:nvSpPr>
        <p:spPr>
          <a:xfrm>
            <a:off x="3618325" y="5519775"/>
            <a:ext cx="1883400" cy="41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Summary</a:t>
            </a:r>
            <a:endParaRPr sz="1400" b="1" i="0" u="none" strike="noStrike" cap="none">
              <a:solidFill>
                <a:srgbClr val="000000"/>
              </a:solidFill>
              <a:latin typeface="Open Sans"/>
              <a:ea typeface="Open Sans"/>
              <a:cs typeface="Open Sans"/>
              <a:sym typeface="Open Sans"/>
            </a:endParaRPr>
          </a:p>
        </p:txBody>
      </p:sp>
      <p:sp>
        <p:nvSpPr>
          <p:cNvPr id="125" name="Google Shape;125;p35"/>
          <p:cNvSpPr txBox="1"/>
          <p:nvPr/>
        </p:nvSpPr>
        <p:spPr>
          <a:xfrm>
            <a:off x="3754725" y="1764875"/>
            <a:ext cx="2937600" cy="4146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rgbClr val="000000"/>
              </a:buClr>
              <a:buSzPts val="1200"/>
              <a:buFont typeface="Open Sans"/>
              <a:buAutoNum type="romanUcPeriod"/>
            </a:pPr>
            <a:r>
              <a:rPr lang="en-US" sz="1200" b="0" i="0" u="none" strike="noStrike" cap="none">
                <a:solidFill>
                  <a:srgbClr val="000000"/>
                </a:solidFill>
                <a:latin typeface="Open Sans"/>
                <a:ea typeface="Open Sans"/>
                <a:cs typeface="Open Sans"/>
                <a:sym typeface="Open Sans"/>
              </a:rPr>
              <a:t>Main Topic</a:t>
            </a:r>
            <a:endParaRPr sz="1200" b="0" i="0" u="none" strike="noStrike" cap="none">
              <a:solidFill>
                <a:srgbClr val="000000"/>
              </a:solidFill>
              <a:latin typeface="Open Sans"/>
              <a:ea typeface="Open Sans"/>
              <a:cs typeface="Open Sans"/>
              <a:sym typeface="Open Sans"/>
            </a:endParaRPr>
          </a:p>
          <a:p>
            <a:pPr marL="914400" marR="0" lvl="1" indent="-304800" algn="l" rtl="0">
              <a:lnSpc>
                <a:spcPct val="100000"/>
              </a:lnSpc>
              <a:spcBef>
                <a:spcPts val="0"/>
              </a:spcBef>
              <a:spcAft>
                <a:spcPts val="0"/>
              </a:spcAft>
              <a:buClr>
                <a:srgbClr val="000000"/>
              </a:buClr>
              <a:buSzPts val="1200"/>
              <a:buFont typeface="Open Sans"/>
              <a:buChar char="○"/>
            </a:pPr>
            <a:r>
              <a:rPr lang="en-US" sz="1200" b="0" i="0" u="none" strike="noStrike" cap="none">
                <a:solidFill>
                  <a:srgbClr val="000000"/>
                </a:solidFill>
                <a:latin typeface="Open Sans"/>
                <a:ea typeface="Open Sans"/>
                <a:cs typeface="Open Sans"/>
                <a:sym typeface="Open Sans"/>
              </a:rPr>
              <a:t>Sub point</a:t>
            </a:r>
            <a:endParaRPr sz="1200" b="0" i="0" u="none" strike="noStrike" cap="none">
              <a:solidFill>
                <a:srgbClr val="000000"/>
              </a:solidFill>
              <a:latin typeface="Open Sans"/>
              <a:ea typeface="Open Sans"/>
              <a:cs typeface="Open Sans"/>
              <a:sym typeface="Open Sans"/>
            </a:endParaRPr>
          </a:p>
          <a:p>
            <a:pPr marL="914400" marR="0" lvl="1" indent="-304800" algn="l" rtl="0">
              <a:lnSpc>
                <a:spcPct val="100000"/>
              </a:lnSpc>
              <a:spcBef>
                <a:spcPts val="0"/>
              </a:spcBef>
              <a:spcAft>
                <a:spcPts val="0"/>
              </a:spcAft>
              <a:buClr>
                <a:srgbClr val="000000"/>
              </a:buClr>
              <a:buSzPts val="1200"/>
              <a:buFont typeface="Open Sans"/>
              <a:buChar char="○"/>
            </a:pPr>
            <a:r>
              <a:rPr lang="en-US" sz="1200" b="0" i="0" u="sng" strike="noStrike" cap="none">
                <a:solidFill>
                  <a:srgbClr val="000000"/>
                </a:solidFill>
                <a:latin typeface="Open Sans"/>
                <a:ea typeface="Open Sans"/>
                <a:cs typeface="Open Sans"/>
                <a:sym typeface="Open Sans"/>
              </a:rPr>
              <a:t>definition</a:t>
            </a:r>
            <a:endParaRPr sz="1200" b="0" i="0" u="sng" strike="noStrike" cap="none">
              <a:solidFill>
                <a:srgbClr val="000000"/>
              </a:solidFill>
              <a:latin typeface="Open Sans"/>
              <a:ea typeface="Open Sans"/>
              <a:cs typeface="Open Sans"/>
              <a:sym typeface="Open Sans"/>
            </a:endParaRPr>
          </a:p>
          <a:p>
            <a:pPr marL="914400" marR="0" lvl="1" indent="-304800" algn="l" rtl="0">
              <a:lnSpc>
                <a:spcPct val="100000"/>
              </a:lnSpc>
              <a:spcBef>
                <a:spcPts val="0"/>
              </a:spcBef>
              <a:spcAft>
                <a:spcPts val="0"/>
              </a:spcAft>
              <a:buClr>
                <a:srgbClr val="000000"/>
              </a:buClr>
              <a:buSzPts val="1200"/>
              <a:buFont typeface="Open Sans"/>
              <a:buChar char="○"/>
            </a:pPr>
            <a:r>
              <a:rPr lang="en-US" sz="1200" b="0" i="0" u="none" strike="noStrike" cap="none">
                <a:solidFill>
                  <a:srgbClr val="000000"/>
                </a:solidFill>
                <a:latin typeface="Open Sans"/>
                <a:ea typeface="Open Sans"/>
                <a:cs typeface="Open Sans"/>
                <a:sym typeface="Open Sans"/>
              </a:rPr>
              <a:t>example **</a:t>
            </a:r>
            <a:br>
              <a:rPr lang="en-US" sz="1200" b="0" i="0" u="none" strike="noStrike" cap="none">
                <a:solidFill>
                  <a:srgbClr val="000000"/>
                </a:solidFill>
                <a:latin typeface="Open Sans"/>
                <a:ea typeface="Open Sans"/>
                <a:cs typeface="Open Sans"/>
                <a:sym typeface="Open Sans"/>
              </a:rPr>
            </a:br>
            <a:r>
              <a:rPr lang="en-US" sz="1200" b="0" i="0" u="none" strike="noStrike" cap="none">
                <a:solidFill>
                  <a:srgbClr val="000000"/>
                </a:solidFill>
                <a:latin typeface="Open Sans"/>
                <a:ea typeface="Open Sans"/>
                <a:cs typeface="Open Sans"/>
                <a:sym typeface="Open Sans"/>
              </a:rPr>
              <a:t> </a:t>
            </a:r>
            <a:endParaRPr sz="1200" b="0" i="0" u="none" strike="noStrike" cap="none">
              <a:solidFill>
                <a:srgbClr val="000000"/>
              </a:solidFill>
              <a:latin typeface="Open Sans"/>
              <a:ea typeface="Open Sans"/>
              <a:cs typeface="Open Sans"/>
              <a:sym typeface="Open Sans"/>
            </a:endParaRPr>
          </a:p>
          <a:p>
            <a:pPr marL="457200" marR="0" lvl="0" indent="-304800" algn="l" rtl="0">
              <a:lnSpc>
                <a:spcPct val="100000"/>
              </a:lnSpc>
              <a:spcBef>
                <a:spcPts val="0"/>
              </a:spcBef>
              <a:spcAft>
                <a:spcPts val="0"/>
              </a:spcAft>
              <a:buClr>
                <a:srgbClr val="000000"/>
              </a:buClr>
              <a:buSzPts val="1200"/>
              <a:buFont typeface="Open Sans"/>
              <a:buAutoNum type="romanUcPeriod"/>
            </a:pPr>
            <a:r>
              <a:rPr lang="en-US" sz="1200" b="0" i="0" u="none" strike="noStrike" cap="none">
                <a:solidFill>
                  <a:srgbClr val="000000"/>
                </a:solidFill>
                <a:latin typeface="Open Sans"/>
                <a:ea typeface="Open Sans"/>
                <a:cs typeface="Open Sans"/>
                <a:sym typeface="Open Sans"/>
              </a:rPr>
              <a:t>Object-Oriented Programming</a:t>
            </a:r>
            <a:endParaRPr sz="1200" b="0" i="0" u="none" strike="noStrike" cap="none">
              <a:solidFill>
                <a:srgbClr val="000000"/>
              </a:solidFill>
              <a:latin typeface="Open Sans"/>
              <a:ea typeface="Open Sans"/>
              <a:cs typeface="Open Sans"/>
              <a:sym typeface="Open Sans"/>
            </a:endParaRPr>
          </a:p>
          <a:p>
            <a:pPr marL="914400" marR="0" lvl="1" indent="-304800" algn="l" rtl="0">
              <a:lnSpc>
                <a:spcPct val="100000"/>
              </a:lnSpc>
              <a:spcBef>
                <a:spcPts val="0"/>
              </a:spcBef>
              <a:spcAft>
                <a:spcPts val="0"/>
              </a:spcAft>
              <a:buClr>
                <a:srgbClr val="000000"/>
              </a:buClr>
              <a:buSzPts val="1200"/>
              <a:buFont typeface="Open Sans"/>
              <a:buChar char="○"/>
            </a:pPr>
            <a:r>
              <a:rPr lang="en-US" sz="1200" b="0" i="0" u="none" strike="noStrike" cap="none">
                <a:solidFill>
                  <a:srgbClr val="000000"/>
                </a:solidFill>
                <a:latin typeface="Open Sans"/>
                <a:ea typeface="Open Sans"/>
                <a:cs typeface="Open Sans"/>
                <a:sym typeface="Open Sans"/>
              </a:rPr>
              <a:t>Encapsulates the data and the operations for a given data type</a:t>
            </a:r>
            <a:endParaRPr sz="1200" b="0" i="0" u="none" strike="noStrike" cap="none">
              <a:solidFill>
                <a:srgbClr val="000000"/>
              </a:solidFill>
              <a:latin typeface="Open Sans"/>
              <a:ea typeface="Open Sans"/>
              <a:cs typeface="Open Sans"/>
              <a:sym typeface="Open Sans"/>
            </a:endParaRPr>
          </a:p>
          <a:p>
            <a:pPr marL="914400" marR="0" lvl="1" indent="-304800" algn="l" rtl="0">
              <a:lnSpc>
                <a:spcPct val="100000"/>
              </a:lnSpc>
              <a:spcBef>
                <a:spcPts val="0"/>
              </a:spcBef>
              <a:spcAft>
                <a:spcPts val="0"/>
              </a:spcAft>
              <a:buClr>
                <a:srgbClr val="000000"/>
              </a:buClr>
              <a:buSzPts val="1200"/>
              <a:buFont typeface="Open Sans"/>
              <a:buChar char="○"/>
            </a:pPr>
            <a:r>
              <a:rPr lang="en-US" sz="1200" b="0" i="0" u="none" strike="noStrike" cap="none">
                <a:solidFill>
                  <a:srgbClr val="000000"/>
                </a:solidFill>
                <a:latin typeface="Open Sans"/>
                <a:ea typeface="Open Sans"/>
                <a:cs typeface="Open Sans"/>
                <a:sym typeface="Open Sans"/>
              </a:rPr>
              <a:t>Provides abstractions - you don’t need to know how a car is implemented in order to use it </a:t>
            </a:r>
            <a:endParaRPr sz="1200" b="0" i="0" u="none" strike="noStrike" cap="none">
              <a:solidFill>
                <a:srgbClr val="000000"/>
              </a:solidFill>
              <a:latin typeface="Open Sans"/>
              <a:ea typeface="Open Sans"/>
              <a:cs typeface="Open Sans"/>
              <a:sym typeface="Open Sans"/>
            </a:endParaRPr>
          </a:p>
          <a:p>
            <a:pPr marL="914400" marR="0" lvl="1" indent="-304800" algn="l" rtl="0">
              <a:lnSpc>
                <a:spcPct val="100000"/>
              </a:lnSpc>
              <a:spcBef>
                <a:spcPts val="0"/>
              </a:spcBef>
              <a:spcAft>
                <a:spcPts val="0"/>
              </a:spcAft>
              <a:buClr>
                <a:srgbClr val="000000"/>
              </a:buClr>
              <a:buSzPts val="1200"/>
              <a:buFont typeface="Open Sans"/>
              <a:buChar char="○"/>
            </a:pPr>
            <a:r>
              <a:rPr lang="en-US" sz="1200" b="0" i="0" u="none" strike="noStrike" cap="none">
                <a:solidFill>
                  <a:srgbClr val="000000"/>
                </a:solidFill>
                <a:latin typeface="Open Sans"/>
                <a:ea typeface="Open Sans"/>
                <a:cs typeface="Open Sans"/>
                <a:sym typeface="Open Sans"/>
              </a:rPr>
              <a:t>Extensibility - easier to </a:t>
            </a:r>
            <a:r>
              <a:rPr lang="en-US" sz="1200" b="0" i="0" u="sng" strike="noStrike" cap="none">
                <a:solidFill>
                  <a:srgbClr val="000000"/>
                </a:solidFill>
                <a:latin typeface="Open Sans"/>
                <a:ea typeface="Open Sans"/>
                <a:cs typeface="Open Sans"/>
                <a:sym typeface="Open Sans"/>
              </a:rPr>
              <a:t>add new data types</a:t>
            </a:r>
            <a:br>
              <a:rPr lang="en-US" sz="1200" b="0" i="0" u="none" strike="noStrike" cap="none">
                <a:solidFill>
                  <a:srgbClr val="000000"/>
                </a:solidFill>
                <a:latin typeface="Open Sans"/>
                <a:ea typeface="Open Sans"/>
                <a:cs typeface="Open Sans"/>
                <a:sym typeface="Open Sans"/>
              </a:rPr>
            </a:br>
            <a:endParaRPr sz="1200" b="0" i="0" u="none" strike="noStrike" cap="none">
              <a:solidFill>
                <a:srgbClr val="000000"/>
              </a:solidFill>
              <a:latin typeface="Open Sans"/>
              <a:ea typeface="Open Sans"/>
              <a:cs typeface="Open Sans"/>
              <a:sym typeface="Open Sans"/>
            </a:endParaRPr>
          </a:p>
          <a:p>
            <a:pPr marL="457200" marR="0" lvl="0" indent="-304800" algn="l" rtl="0">
              <a:lnSpc>
                <a:spcPct val="100000"/>
              </a:lnSpc>
              <a:spcBef>
                <a:spcPts val="0"/>
              </a:spcBef>
              <a:spcAft>
                <a:spcPts val="0"/>
              </a:spcAft>
              <a:buClr>
                <a:srgbClr val="000000"/>
              </a:buClr>
              <a:buSzPts val="1200"/>
              <a:buFont typeface="Open Sans"/>
              <a:buAutoNum type="romanUcPeriod"/>
            </a:pPr>
            <a:r>
              <a:rPr lang="en-US" sz="1200" b="0" i="0" u="none" strike="noStrike" cap="none">
                <a:solidFill>
                  <a:srgbClr val="000000"/>
                </a:solidFill>
                <a:latin typeface="Open Sans"/>
                <a:ea typeface="Open Sans"/>
                <a:cs typeface="Open Sans"/>
                <a:sym typeface="Open Sans"/>
              </a:rPr>
              <a:t>Functional Programming</a:t>
            </a:r>
            <a:endParaRPr sz="1200" b="0" i="0" u="none" strike="noStrike" cap="none">
              <a:solidFill>
                <a:srgbClr val="000000"/>
              </a:solidFill>
              <a:latin typeface="Open Sans"/>
              <a:ea typeface="Open Sans"/>
              <a:cs typeface="Open Sans"/>
              <a:sym typeface="Open Sans"/>
            </a:endParaRPr>
          </a:p>
          <a:p>
            <a:pPr marL="914400" marR="0" lvl="1" indent="-304800" algn="l" rtl="0">
              <a:lnSpc>
                <a:spcPct val="100000"/>
              </a:lnSpc>
              <a:spcBef>
                <a:spcPts val="0"/>
              </a:spcBef>
              <a:spcAft>
                <a:spcPts val="0"/>
              </a:spcAft>
              <a:buClr>
                <a:srgbClr val="000000"/>
              </a:buClr>
              <a:buSzPts val="1200"/>
              <a:buFont typeface="Open Sans"/>
              <a:buChar char="○"/>
            </a:pPr>
            <a:r>
              <a:rPr lang="en-US" sz="1200" b="0" i="0" u="none" strike="noStrike" cap="none">
                <a:solidFill>
                  <a:srgbClr val="000000"/>
                </a:solidFill>
                <a:latin typeface="Open Sans"/>
                <a:ea typeface="Open Sans"/>
                <a:cs typeface="Open Sans"/>
                <a:sym typeface="Open Sans"/>
              </a:rPr>
              <a:t>Extensibility - easier to </a:t>
            </a:r>
            <a:r>
              <a:rPr lang="en-US" sz="1200" b="0" i="0" u="sng" strike="noStrike" cap="none">
                <a:solidFill>
                  <a:srgbClr val="000000"/>
                </a:solidFill>
                <a:latin typeface="Open Sans"/>
                <a:ea typeface="Open Sans"/>
                <a:cs typeface="Open Sans"/>
                <a:sym typeface="Open Sans"/>
              </a:rPr>
              <a:t>add new operations</a:t>
            </a:r>
            <a:endParaRPr sz="1200" b="0" i="0" u="sng" strike="noStrike" cap="none">
              <a:solidFill>
                <a:srgbClr val="000000"/>
              </a:solidFill>
              <a:latin typeface="Open Sans"/>
              <a:ea typeface="Open Sans"/>
              <a:cs typeface="Open Sans"/>
              <a:sym typeface="Open Sans"/>
            </a:endParaRPr>
          </a:p>
        </p:txBody>
      </p:sp>
      <p:sp>
        <p:nvSpPr>
          <p:cNvPr id="126" name="Google Shape;126;p35"/>
          <p:cNvSpPr txBox="1"/>
          <p:nvPr/>
        </p:nvSpPr>
        <p:spPr>
          <a:xfrm>
            <a:off x="2475525" y="2107025"/>
            <a:ext cx="1397100" cy="294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Open Sans"/>
                <a:ea typeface="Open Sans"/>
                <a:cs typeface="Open Sans"/>
                <a:sym typeface="Open Sans"/>
              </a:rPr>
              <a:t>Compose a question that corresponds to the notes you took</a:t>
            </a:r>
            <a:endParaRPr sz="11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Open Sans"/>
                <a:ea typeface="Open Sans"/>
                <a:cs typeface="Open Sans"/>
                <a:sym typeface="Open Sans"/>
              </a:rPr>
              <a:t>In what ways is object-oriented programming more extensible than functional programming?</a:t>
            </a:r>
            <a:endParaRPr sz="1100" b="0" i="0" u="none" strike="noStrike" cap="none">
              <a:solidFill>
                <a:srgbClr val="000000"/>
              </a:solidFill>
              <a:latin typeface="Open Sans"/>
              <a:ea typeface="Open Sans"/>
              <a:cs typeface="Open Sans"/>
              <a:sym typeface="Open Sans"/>
            </a:endParaRPr>
          </a:p>
        </p:txBody>
      </p:sp>
      <p:sp>
        <p:nvSpPr>
          <p:cNvPr id="127" name="Google Shape;127;p35"/>
          <p:cNvSpPr txBox="1"/>
          <p:nvPr/>
        </p:nvSpPr>
        <p:spPr>
          <a:xfrm>
            <a:off x="2552550" y="5840000"/>
            <a:ext cx="4038900" cy="60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Open Sans"/>
                <a:ea typeface="Open Sans"/>
                <a:cs typeface="Open Sans"/>
                <a:sym typeface="Open Sans"/>
              </a:rPr>
              <a:t>Object-oriented programming and functional programming are two types of programming paradigms… </a:t>
            </a:r>
            <a:endParaRPr sz="1200" b="0" i="0" u="none" strike="noStrike" cap="none">
              <a:solidFill>
                <a:srgbClr val="000000"/>
              </a:solidFill>
              <a:latin typeface="Open Sans"/>
              <a:ea typeface="Open Sans"/>
              <a:cs typeface="Open Sans"/>
              <a:sym typeface="Open Sans"/>
            </a:endParaRPr>
          </a:p>
        </p:txBody>
      </p:sp>
      <p:sp>
        <p:nvSpPr>
          <p:cNvPr id="128" name="Google Shape;128;p35"/>
          <p:cNvSpPr/>
          <p:nvPr/>
        </p:nvSpPr>
        <p:spPr>
          <a:xfrm>
            <a:off x="3813425" y="1326600"/>
            <a:ext cx="3245400" cy="4204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Applying the Cornell Note-Taking Method</a:t>
            </a:r>
            <a:endParaRPr/>
          </a:p>
        </p:txBody>
      </p:sp>
      <p:sp>
        <p:nvSpPr>
          <p:cNvPr id="134" name="Google Shape;134;p7"/>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You are going to try it… TODAY!</a:t>
            </a:r>
            <a:br>
              <a:rPr lang="en-US" dirty="0"/>
            </a:br>
            <a:endParaRPr dirty="0"/>
          </a:p>
          <a:p>
            <a:pPr marL="347472" lvl="0" indent="-347472" algn="l" rtl="0">
              <a:lnSpc>
                <a:spcPct val="110000"/>
              </a:lnSpc>
              <a:spcBef>
                <a:spcPts val="440"/>
              </a:spcBef>
              <a:spcAft>
                <a:spcPts val="0"/>
              </a:spcAft>
              <a:buSzPts val="2080"/>
              <a:buFont typeface="Noto Sans Symbols"/>
              <a:buChar char="❖"/>
            </a:pPr>
            <a:r>
              <a:rPr lang="en-US" dirty="0"/>
              <a:t>Thursday you will come &amp; contrast Cornell notes with your classmates</a:t>
            </a:r>
            <a:br>
              <a:rPr lang="en-US" dirty="0"/>
            </a:br>
            <a:endParaRPr dirty="0"/>
          </a:p>
          <a:p>
            <a:pPr marL="347472" lvl="0" indent="-347472" algn="l" rtl="0">
              <a:lnSpc>
                <a:spcPct val="110000"/>
              </a:lnSpc>
              <a:spcBef>
                <a:spcPts val="440"/>
              </a:spcBef>
              <a:spcAft>
                <a:spcPts val="0"/>
              </a:spcAft>
              <a:buSzPts val="2080"/>
              <a:buFont typeface="Noto Sans Symbols"/>
              <a:buChar char="❖"/>
            </a:pPr>
            <a:r>
              <a:rPr lang="en-US" dirty="0"/>
              <a:t>You are also going to try it with one of your other classes as part of Project 4 (more on Thursday)</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35" name="Google Shape;135;p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9" name="Google Shape;49;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Bloom’s Taxonomy</a:t>
            </a:r>
            <a:endParaRPr dirty="0">
              <a:solidFill>
                <a:schemeClr val="tx1"/>
              </a:solidFill>
            </a:endParaRPr>
          </a:p>
          <a:p>
            <a:pPr marL="640080" lvl="1" indent="-283464" algn="l" rtl="0">
              <a:lnSpc>
                <a:spcPct val="110000"/>
              </a:lnSpc>
              <a:spcBef>
                <a:spcPts val="24"/>
              </a:spcBef>
              <a:spcAft>
                <a:spcPts val="0"/>
              </a:spcAft>
              <a:buSzPts val="2420"/>
              <a:buChar char="▪"/>
            </a:pPr>
            <a:r>
              <a:rPr lang="en-US" dirty="0"/>
              <a:t>Applying Higher Levels of Cognition to Learning</a:t>
            </a:r>
            <a:endParaRPr dirty="0"/>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Cornell Note Taking Method</a:t>
            </a:r>
            <a:endParaRPr dirty="0"/>
          </a:p>
          <a:p>
            <a:pPr marL="640080" lvl="1" indent="-283464" algn="l" rtl="0">
              <a:lnSpc>
                <a:spcPct val="110000"/>
              </a:lnSpc>
              <a:spcBef>
                <a:spcPts val="24"/>
              </a:spcBef>
              <a:spcAft>
                <a:spcPts val="0"/>
              </a:spcAft>
              <a:buSzPts val="2420"/>
              <a:buChar char="▪"/>
            </a:pPr>
            <a:r>
              <a:rPr lang="en-US" dirty="0"/>
              <a:t>System for Taking, Organizing, and Reviewing Notes</a:t>
            </a:r>
            <a:endParaRPr dirty="0"/>
          </a:p>
          <a:p>
            <a:pPr marL="356616" lvl="1" indent="0"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Representing Time in Hardware</a:t>
            </a:r>
            <a:endParaRPr b="1" dirty="0">
              <a:solidFill>
                <a:srgbClr val="4B2A85"/>
              </a:solidFill>
            </a:endParaRPr>
          </a:p>
          <a:p>
            <a:pPr marL="640080" lvl="1" indent="-283464" algn="l" rtl="0">
              <a:lnSpc>
                <a:spcPct val="110000"/>
              </a:lnSpc>
              <a:spcBef>
                <a:spcPts val="24"/>
              </a:spcBef>
              <a:spcAft>
                <a:spcPts val="0"/>
              </a:spcAft>
              <a:buSzPts val="2420"/>
              <a:buChar char="▪"/>
            </a:pPr>
            <a:r>
              <a:rPr lang="en-US" b="1" dirty="0">
                <a:solidFill>
                  <a:srgbClr val="4B2A85"/>
                </a:solidFill>
              </a:rPr>
              <a:t>Sequential Logic vs. Combinational Logic</a:t>
            </a:r>
            <a:endParaRPr b="1" dirty="0">
              <a:solidFill>
                <a:srgbClr val="4B2A85"/>
              </a:solidFill>
            </a:endParaRPr>
          </a:p>
          <a:p>
            <a:pPr marL="640080" lvl="1" indent="-283464" algn="l" rtl="0">
              <a:lnSpc>
                <a:spcPct val="110000"/>
              </a:lnSpc>
              <a:spcBef>
                <a:spcPts val="24"/>
              </a:spcBef>
              <a:spcAft>
                <a:spcPts val="0"/>
              </a:spcAft>
              <a:buSzPts val="2420"/>
              <a:buChar char="▪"/>
            </a:pPr>
            <a:r>
              <a:rPr lang="en-US" b="1" dirty="0">
                <a:solidFill>
                  <a:srgbClr val="4B2A85"/>
                </a:solidFill>
              </a:rPr>
              <a:t>Adding a Clock</a:t>
            </a:r>
            <a:endParaRPr b="1" dirty="0">
              <a:solidFill>
                <a:srgbClr val="4B2A85"/>
              </a:solidFill>
            </a:endParaRPr>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Sequential Logic</a:t>
            </a:r>
            <a:endParaRPr dirty="0"/>
          </a:p>
          <a:p>
            <a:pPr marL="640080" lvl="1" indent="-283464" algn="l" rtl="0">
              <a:lnSpc>
                <a:spcPct val="110000"/>
              </a:lnSpc>
              <a:spcBef>
                <a:spcPts val="24"/>
              </a:spcBef>
              <a:spcAft>
                <a:spcPts val="0"/>
              </a:spcAft>
              <a:buSzPts val="2420"/>
              <a:buChar char="▪"/>
            </a:pPr>
            <a:r>
              <a:rPr lang="en-US" dirty="0"/>
              <a:t>Data Flip-Flop (DFF) Implementation and Examples</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0" name="Google Shape;50;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9</a:t>
            </a:fld>
            <a:endParaRPr/>
          </a:p>
        </p:txBody>
      </p:sp>
    </p:spTree>
    <p:extLst>
      <p:ext uri="{BB962C8B-B14F-4D97-AF65-F5344CB8AC3E}">
        <p14:creationId xmlns:p14="http://schemas.microsoft.com/office/powerpoint/2010/main" val="2472074356"/>
      </p:ext>
    </p:extLst>
  </p:cSld>
  <p:clrMapOvr>
    <a:masterClrMapping/>
  </p:clrMapOvr>
</p:sld>
</file>

<file path=ppt/theme/theme1.xml><?xml version="1.0" encoding="utf-8"?>
<a:theme xmlns:a="http://schemas.openxmlformats.org/drawingml/2006/main"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3260</Words>
  <Application>Microsoft Macintosh PowerPoint</Application>
  <PresentationFormat>On-screen Show (4:3)</PresentationFormat>
  <Paragraphs>1042</Paragraphs>
  <Slides>53</Slides>
  <Notes>53</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Noto Sans Symbols</vt:lpstr>
      <vt:lpstr>Arial</vt:lpstr>
      <vt:lpstr>Arial Narrow</vt:lpstr>
      <vt:lpstr>Calibri</vt:lpstr>
      <vt:lpstr>Courier New</vt:lpstr>
      <vt:lpstr>Open Sans</vt:lpstr>
      <vt:lpstr>Times New Roman</vt:lpstr>
      <vt:lpstr>UWTheme-333-Sp18</vt:lpstr>
      <vt:lpstr>Bloom’s Taxonomy &amp; Sequential Logic</vt:lpstr>
      <vt:lpstr>Lecture Outline</vt:lpstr>
      <vt:lpstr>Bloom’s Taxonomy </vt:lpstr>
      <vt:lpstr>Bloom’s Taxonomy in Action</vt:lpstr>
      <vt:lpstr>Lecture Outline</vt:lpstr>
      <vt:lpstr>Cornell Note Taking Method</vt:lpstr>
      <vt:lpstr>Cornell Note Taking Method</vt:lpstr>
      <vt:lpstr>Applying the Cornell Note-Taking Method</vt:lpstr>
      <vt:lpstr>Lecture Outline</vt:lpstr>
      <vt:lpstr>PowerPoint Presentation</vt:lpstr>
      <vt:lpstr>Combinational vs. Sequential Logic</vt:lpstr>
      <vt:lpstr>Why Consider Time Now?</vt:lpstr>
      <vt:lpstr>Autopilot Control Circuit Example</vt:lpstr>
      <vt:lpstr>Autopilot Control Circuit Example</vt:lpstr>
      <vt:lpstr>Autopilot Control Circuit Example</vt:lpstr>
      <vt:lpstr>Autopilot Control Circuit Example</vt:lpstr>
      <vt:lpstr>Autopilot Control Circuit Example</vt:lpstr>
      <vt:lpstr>Autopilot Control Circuit Example</vt:lpstr>
      <vt:lpstr>Autopilot Control Circuit Example</vt:lpstr>
      <vt:lpstr>PowerPoint Presentation</vt:lpstr>
      <vt:lpstr>PowerPoint Presentation</vt:lpstr>
      <vt:lpstr>Autopilot Control Circuit Example</vt:lpstr>
      <vt:lpstr>Physical Timekeeping</vt:lpstr>
      <vt:lpstr>Physical Timekeeping</vt:lpstr>
      <vt:lpstr>Adding a Clock: Ideal</vt:lpstr>
      <vt:lpstr>Adding a Clock: Reality</vt:lpstr>
      <vt:lpstr>Adding a Clock: Clock Cycles</vt:lpstr>
      <vt:lpstr>Adding a Clock: Abstraction</vt:lpstr>
      <vt:lpstr>Five-minute Break!</vt:lpstr>
      <vt:lpstr>PowerPoint Presentation</vt:lpstr>
      <vt:lpstr>Lecture Outline</vt:lpstr>
      <vt:lpstr>Combinational vs. Sequential Abstraction</vt:lpstr>
      <vt:lpstr>The Flip-Flop Gate</vt:lpstr>
      <vt:lpstr>Aside: Treating Flip-Flop as Primitive</vt:lpstr>
      <vt:lpstr>Flip-Flop Behavior</vt:lpstr>
      <vt:lpstr>Sequential Chips</vt:lpstr>
      <vt:lpstr>Sequential Chips</vt:lpstr>
      <vt:lpstr>Flip-Flop: Time Series</vt:lpstr>
      <vt:lpstr>DFF Example 1: Specification</vt:lpstr>
      <vt:lpstr>DFF Example 1: Circuit Diagram</vt:lpstr>
      <vt:lpstr>DFF Example 1: HDL Implementation</vt:lpstr>
      <vt:lpstr>DFF Example 1: Time Series</vt:lpstr>
      <vt:lpstr>DFF Example 2: Specification</vt:lpstr>
      <vt:lpstr>DFF Example 2: Circuit Diagram</vt:lpstr>
      <vt:lpstr>DFF Example 2: HDL Implementation</vt:lpstr>
      <vt:lpstr>DFF Example 2: HDL Implementation</vt:lpstr>
      <vt:lpstr>DFF Example 2: Time Series</vt:lpstr>
      <vt:lpstr>DFF Example 3: Specification</vt:lpstr>
      <vt:lpstr>DFF Example 3: Circuit Diagram</vt:lpstr>
      <vt:lpstr>DFF Example 3: HDL Implementation</vt:lpstr>
      <vt:lpstr>DFF Example 3: HDL Implementation</vt:lpstr>
      <vt:lpstr>DFF Example 3: Time Series</vt:lpstr>
      <vt:lpstr>Lecture 5 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Sequential Logic, Bloom’s Taxonomy</dc:title>
  <dc:creator>Aaron Johnston</dc:creator>
  <cp:lastModifiedBy>Eric Fan</cp:lastModifiedBy>
  <cp:revision>36</cp:revision>
  <dcterms:created xsi:type="dcterms:W3CDTF">2018-03-28T08:00:24Z</dcterms:created>
  <dcterms:modified xsi:type="dcterms:W3CDTF">2022-04-13T16:48:04Z</dcterms:modified>
</cp:coreProperties>
</file>